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2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2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63"/>
  </p:notesMasterIdLst>
  <p:sldIdLst>
    <p:sldId id="261" r:id="rId2"/>
    <p:sldId id="377" r:id="rId3"/>
    <p:sldId id="389" r:id="rId4"/>
    <p:sldId id="257" r:id="rId5"/>
    <p:sldId id="258" r:id="rId6"/>
    <p:sldId id="388" r:id="rId7"/>
    <p:sldId id="260" r:id="rId8"/>
    <p:sldId id="266" r:id="rId9"/>
    <p:sldId id="267" r:id="rId10"/>
    <p:sldId id="392" r:id="rId11"/>
    <p:sldId id="268" r:id="rId12"/>
    <p:sldId id="269" r:id="rId13"/>
    <p:sldId id="390" r:id="rId14"/>
    <p:sldId id="39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394" r:id="rId33"/>
    <p:sldId id="393" r:id="rId34"/>
    <p:sldId id="311" r:id="rId35"/>
    <p:sldId id="312" r:id="rId36"/>
    <p:sldId id="292" r:id="rId37"/>
    <p:sldId id="291" r:id="rId38"/>
    <p:sldId id="295" r:id="rId39"/>
    <p:sldId id="297" r:id="rId40"/>
    <p:sldId id="296" r:id="rId41"/>
    <p:sldId id="299" r:id="rId42"/>
    <p:sldId id="300" r:id="rId43"/>
    <p:sldId id="302" r:id="rId44"/>
    <p:sldId id="305" r:id="rId45"/>
    <p:sldId id="308" r:id="rId46"/>
    <p:sldId id="264" r:id="rId47"/>
    <p:sldId id="313" r:id="rId48"/>
    <p:sldId id="314" r:id="rId49"/>
    <p:sldId id="315" r:id="rId50"/>
    <p:sldId id="26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259" r:id="rId62"/>
  </p:sldIdLst>
  <p:sldSz cx="9144000" cy="5143500" type="screen16x9"/>
  <p:notesSz cx="6858000" cy="9144000"/>
  <p:embeddedFontLst>
    <p:embeddedFont>
      <p:font typeface="Google Sans Text" panose="020B0600000101010101" pitchFamily="34" charset="-127"/>
      <p:regular r:id="rId64"/>
      <p:bold r:id="rId65"/>
      <p:italic r:id="rId66"/>
      <p:boldItalic r:id="rId67"/>
    </p:embeddedFont>
    <p:embeddedFont>
      <p:font typeface="Google Sans" pitchFamily="2" charset="0"/>
      <p:regular r:id="rId68"/>
      <p:bold r:id="rId69"/>
      <p:italic r:id="rId70"/>
      <p:boldItalic r:id="rId71"/>
    </p:embeddedFont>
    <p:embeddedFont>
      <p:font typeface="Google Sans Medium" pitchFamily="2" charset="0"/>
      <p:regular r:id="rId72"/>
      <p:bold r:id="rId73"/>
      <p:italic r:id="rId74"/>
      <p:boldItalic r:id="rId75"/>
    </p:embeddedFont>
    <p:embeddedFont>
      <p:font typeface="Roboto Mono Light" panose="020F030202020403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853"/>
    <a:srgbClr val="01499A"/>
    <a:srgbClr val="F9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9796" autoAdjust="0"/>
  </p:normalViewPr>
  <p:slideViewPr>
    <p:cSldViewPr snapToGrid="0">
      <p:cViewPr varScale="1">
        <p:scale>
          <a:sx n="116" d="100"/>
          <a:sy n="116" d="100"/>
        </p:scale>
        <p:origin x="1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19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0 24575,'-8'8'0,"1"5"0,1-6 0,0 6 0,0-5 0,-3 6 0,-3 1 0,-7 7 0,-1 1 0,-4 4 0,-2 1 0,-8 13-409,8-13 0,1 1 409,-3 4-94,5-3 94,4-6 0,5-2 0,2-4 0,3-7 0,1 1 0,5-5 814,-1-2-814,4 0 98,-3 0-98,3 0 0,0-1 0,-2 4 0,-1-1 0,-2 1 0,3-1 0,-3-2 0,0 2 0,0-1 0,-3 1 0,3-2 0,0 2 0,0-2 0,2 1 0,1-4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3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3.5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5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8191,'68'18'0,"-16"0"0,-49-17 0,-3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4:01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557 1 24575,'-11'11'0,"1"7"0,2-9 0,1 9 0,-3-8 0,-2 10 0,-4 0 0,-10 11 0,-2 0 0,-5 6 0,-2 2 0,-12 16-409,12-16 0,2 0 409,-7 6-94,9-3 94,5-9 0,6-3 0,4-5 0,5-10 0,-1 2 0,8-8 814,-2-2-814,5 0 98,-2 0-98,3-1 0,0 1 0,-3 3 0,-1 0 0,-2 1 0,2-1 0,-2-4 0,-1 4 0,-1-2 0,-2 1 0,3-2 0,1 3 0,-1-3 0,3 0 0,1-4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4:03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24575,'17'17'0,"0"0"0,-4-4 0,3 7 0,4-4 0,6 14 0,-4-12 0,7 7 0,-14-11 0,10 3 0,-10-3 0,3 1 0,-7-1 0,2-1 0,-6-2 0,3 1 0,2 5 0,-5-5 0,5 6 0,-5-8 0,0 4 0,0-4 0,2 3 0,-1-5 0,5 8 0,-6-8 0,3 5 0,-3-6 0,-1 3 0,4-3 0,-5 3 0,7-3 0,-8 2 0,6-1 0,-3 2 0,-1-4 0,1-2 0,0 2 0,-3-2 0,2 3 0,-3-4 0,1 3 0,2-5 0,-5 5 0,5-5 0,-5 5 0,5-5 0,-6 5 0,6-6 0,-5 6 0,5-5 0,-2 8 0,6-4 0,-3 7 0,3-4 0,-3 2 0,2-1 0,-1-1 0,-1 2 0,-1-7 0,-3 3 0,1-2 0,2 0 0,-5 2 0,5-5 0,-5 5 0,2-3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03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398 0 24575,'-9'8'0,"2"4"0,2-5 0,-1 6 0,0-6 0,-3 7 0,-3 0 0,-6 7 0,-2 1 0,-4 4 0,-1 1 0,-8 12-409,8-11 0,1-1 409,-4 5-94,6-3 94,3-6 0,5-2 0,2-3 0,4-8 0,0 1 0,5-4 814,-1-2-814,3 0 98,-1-1-98,2 1 0,0-1 0,-2 4 0,-1-1 0,-2 0 0,3 0 0,-3-2 0,0 2 0,0-2 0,-2 2 0,2-3 0,0 4 0,0-3 0,2 0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03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24575,'12'12'0,"0"0"0,-2-3 0,1 4 0,3-1 0,5 9 0,-4-9 0,6 6 0,-10-8 0,6 1 0,-6-1 0,2 1 0,-5-1 0,1-1 0,-3-2 0,1 3 0,1 1 0,-3-3 0,4 5 0,-5-6 0,1 3 0,0-2 0,2 0 0,-2-2 0,5 5 0,-5-6 0,2 4 0,-2-4 0,-1 2 0,3-2 0,-4 2 0,6-2 0,-6 1 0,4 0 0,-1 1 0,-2-2 0,1-3 0,-1 2 0,-1-1 0,2 1 0,-3-1 0,1 2 0,1-5 0,-3 4 0,3-3 0,-4 3 0,5-3 0,-4 3 0,2-4 0,-2 4 0,3-3 0,-1 6 0,4-5 0,-2 8 0,2-5 0,-2 1 0,2 2 0,-2-3 0,0 2 0,0-5 0,-3 2 0,1-1 0,1-1 0,-4 3 0,5-5 0,-5 5 0,3-3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4:57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0 24575,'-8'8'0,"1"5"0,1-6 0,0 6 0,0-5 0,-3 6 0,-3 1 0,-7 7 0,-1 1 0,-4 4 0,-2 1 0,-8 13-409,8-13 0,1 1 409,-3 4-94,5-3 94,4-6 0,5-2 0,2-4 0,3-7 0,1 1 0,5-5 814,-1-2-814,4 0 98,-3 0-98,3 0 0,0-1 0,-2 4 0,-1-1 0,-2 1 0,3-1 0,-3-2 0,0 2 0,0-1 0,-3 1 0,3-2 0,0 2 0,0-2 0,2 1 0,1-4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4:57.7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24575,'13'12'0,"-1"1"0,-2-3 0,1 3 0,3-1 0,6 10 0,-5-9 0,6 5 0,-9-7 0,6 1 0,-8-2 0,4 2 0,-6-3 0,2 1 0,-5-2 0,2 1 0,2 3 0,-4-3 0,4 4 0,-5-5 0,2 1 0,-2 0 0,4 0 0,-3-3 0,5 5 0,-5-5 0,2 3 0,-2-4 0,-1 2 0,4-1 0,-5 1 0,6-2 0,-6 2 0,4-1 0,-1 0 0,-2 0 0,1-4 0,0 2 0,-2-1 0,1 2 0,-1-2 0,0 1 0,1-3 0,-3 3 0,3-3 0,-4 3 0,5-3 0,-4 3 0,2-4 0,-2 5 0,4-4 0,-2 5 0,3-3 0,0 7 0,1-5 0,-2 2 0,2 1 0,-2-3 0,1 2 0,-2-4 0,-2 1 0,1-1 0,2-1 0,-5 3 0,4-4 0,-3 3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3:04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0 24575,'-8'8'0,"1"5"0,1-6 0,0 6 0,0-5 0,-3 6 0,-3 1 0,-7 7 0,-1 1 0,-4 4 0,-2 1 0,-8 13-409,8-13 0,1 1 409,-3 4-94,5-3 94,4-6 0,5-2 0,2-4 0,3-7 0,1 1 0,5-5 814,-1-2-814,4 0 98,-3 0-98,3 0 0,0-1 0,-2 4 0,-1-1 0,-2 1 0,3-1 0,-3-2 0,0 2 0,0-1 0,-3 1 0,3-2 0,0 2 0,0-2 0,2 1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19.3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24575,'13'12'0,"-1"1"0,-2-3 0,1 3 0,3-1 0,6 10 0,-5-9 0,6 5 0,-9-7 0,6 1 0,-8-2 0,4 2 0,-6-3 0,2 1 0,-5-2 0,2 1 0,2 3 0,-4-3 0,4 4 0,-5-5 0,2 1 0,-2 0 0,4 0 0,-3-3 0,5 5 0,-5-5 0,2 3 0,-2-4 0,-1 2 0,4-1 0,-5 1 0,6-2 0,-6 2 0,4-1 0,-1 0 0,-2 0 0,1-4 0,0 2 0,-2-1 0,1 2 0,-1-2 0,0 1 0,1-3 0,-3 3 0,3-3 0,-4 3 0,5-3 0,-4 3 0,2-4 0,-2 5 0,4-4 0,-2 5 0,3-3 0,0 7 0,1-5 0,-2 2 0,2 1 0,-2-3 0,1 2 0,-2-4 0,-2 1 0,1-1 0,2-1 0,-5 3 0,4-4 0,-3 3 0,1-2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3:04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24575,'13'12'0,"-1"1"0,-2-3 0,1 3 0,3-1 0,6 10 0,-5-9 0,6 5 0,-9-7 0,6 1 0,-8-2 0,4 2 0,-6-3 0,2 1 0,-5-2 0,2 1 0,2 3 0,-4-3 0,4 4 0,-5-5 0,2 1 0,-2 0 0,4 0 0,-3-3 0,5 5 0,-5-5 0,2 3 0,-2-4 0,-1 2 0,4-1 0,-5 1 0,6-2 0,-6 2 0,4-1 0,-1 0 0,-2 0 0,1-4 0,0 2 0,-2-1 0,1 2 0,-1-2 0,0 1 0,1-3 0,-3 3 0,3-3 0,-4 3 0,5-3 0,-4 3 0,2-4 0,-2 5 0,4-4 0,-2 5 0,3-3 0,0 7 0,1-5 0,-2 2 0,2 1 0,-2-3 0,1 2 0,-2-4 0,-2 1 0,1-1 0,2-1 0,-5 3 0,4-4 0,-3 3 0,1-2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4:22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24575,'11'11'0,"1"10"0,-3-12 0,-1 12 0,3-9 0,3 9 0,3 1 0,11 12 0,4 1 0,4 6 0,3 2 0,13 19-409,-13-19 0,-2 0 409,7 7-94,-10-4 94,-5-9 0,-8-4 0,-2-6 0,-7-10 0,1 1 0,-9-7 814,3-3-814,-6-1 98,3 0-98,-4 0 0,0 1 0,3 3 0,1 0 0,4 1 0,-4-1 0,3-4 0,0 5 0,2-4 0,2 2 0,-4-2 0,1 3 0,-1-3 0,-2 0 0,-2-5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4:22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660 1 24575,'-18'19'0,"-1"0"0,4-4 0,-2 6 0,-4-3 0,-9 15 0,6-13 0,-9 8 0,17-13 0,-11 4 0,10-4 0,-4 2 0,9-2 0,-2 0 0,6-3 0,-3 3 0,-1 2 0,3-4 0,-4 8 0,5-9 0,1 3 0,-1-4 0,-2 3 0,2-6 0,-7 10 0,7-9 0,-3 6 0,3-8 0,1 4 0,-4-3 0,6 3 0,-8-3 0,8 2 0,-6-2 0,3 4 0,1-5 0,0-3 0,0 3 0,2-4 0,-2 5 0,4-4 0,-2 3 0,-2-6 0,7 6 0,-7-7 0,6 7 0,-6-6 0,7 6 0,-7-7 0,6 7 0,-6-6 0,4 9 0,-8-5 0,2 9 0,-1-6 0,2 3 0,-2 0 0,1-3 0,2 3 0,0-7 0,3 2 0,0-1 0,-3-1 0,6 2 0,-5-4 0,5 4 0,-3-2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6:29:15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0,'6'1,"0"-1,1 1,-2 1,1-1,0 1,9 4,13 4,-13-7,0 0,0-1,0 0,20-2,155 4,-99-2,154-2,-162-6,18 0,-26 6,-68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6:29:17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0,'9'1,"1"0,15 3,16 3,293-5,-172-4,-131 2,13 1,48-7,-74 5,22 0,-23 2,-10-1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15.0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406 0 24575,'-8'8'0,"1"5"0,1-6 0,0 6 0,0-5 0,-3 6 0,-3 1 0,-7 7 0,-1 1 0,-4 4 0,-2 1 0,-8 13-409,8-13 0,1 1 409,-3 4-94,5-3 94,4-6 0,5-2 0,2-4 0,3-7 0,1 1 0,5-5 814,-1-2-814,4 0 98,-3 0-98,3 0 0,0-1 0,-2 4 0,-1-1 0,-2 1 0,3-1 0,-3-2 0,0 2 0,0-1 0,-3 1 0,3-2 0,0 2 0,0-2 0,2 1 0,1-4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2:05:15.0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24575,'13'12'0,"-1"1"0,-2-3 0,1 3 0,3-1 0,6 10 0,-5-9 0,6 5 0,-9-7 0,6 1 0,-8-2 0,4 2 0,-6-3 0,2 1 0,-5-2 0,2 1 0,2 3 0,-4-3 0,4 4 0,-5-5 0,2 1 0,-2 0 0,4 0 0,-3-3 0,5 5 0,-5-5 0,2 3 0,-2-4 0,-1 2 0,4-1 0,-5 1 0,6-2 0,-6 2 0,4-1 0,-1 0 0,-2 0 0,1-4 0,0 2 0,-2-1 0,1 2 0,-1-2 0,0 1 0,1-3 0,-3 3 0,3-3 0,-4 3 0,5-3 0,-4 3 0,2-4 0,-2 5 0,4-4 0,-2 5 0,3-3 0,0 7 0,1-5 0,-2 2 0,2 1 0,-2-3 0,1 2 0,-2-4 0,-2 1 0,1-1 0,2-1 0,-5 3 0,4-4 0,-3 3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34.4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2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2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11:13:42.9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이렇게 토큰마다 </a:t>
            </a:r>
            <a:r>
              <a:rPr lang="ko-KR" altLang="en-US" dirty="0" err="1"/>
              <a:t>임베딩</a:t>
            </a:r>
            <a:r>
              <a:rPr lang="ko-KR" altLang="en-US" dirty="0"/>
              <a:t> 벡터가 부여되게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토큰 각각의 </a:t>
            </a:r>
            <a:r>
              <a:rPr lang="ko-KR" altLang="en-US" dirty="0" err="1"/>
              <a:t>임베딩</a:t>
            </a:r>
            <a:r>
              <a:rPr lang="ko-KR" altLang="en-US" dirty="0"/>
              <a:t> 벡터는 </a:t>
            </a:r>
            <a:r>
              <a:rPr lang="en-US" altLang="ko-KR" dirty="0"/>
              <a:t>512</a:t>
            </a:r>
            <a:r>
              <a:rPr lang="ko-KR" altLang="en-US" dirty="0"/>
              <a:t>차원이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 다음은 </a:t>
            </a:r>
            <a:r>
              <a:rPr lang="en-US" altLang="ko-KR" dirty="0"/>
              <a:t>positional Encoding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이전에 사용한 </a:t>
            </a:r>
            <a:r>
              <a:rPr lang="en-US" altLang="ko-KR" dirty="0"/>
              <a:t>RNN</a:t>
            </a:r>
            <a:r>
              <a:rPr lang="ko-KR" altLang="en-US" dirty="0"/>
              <a:t>이나 </a:t>
            </a:r>
            <a:r>
              <a:rPr lang="en-US" altLang="ko-KR" dirty="0"/>
              <a:t>LSTM</a:t>
            </a:r>
            <a:r>
              <a:rPr lang="ko-KR" altLang="en-US" dirty="0"/>
              <a:t>의 경우 순차적으로 단어를 받아드려서 그 결과를 도출하기 때문에 순서에 대한 정보를 갖고 있습니다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하지만 트랜스포머는 한번에 문장을 입력하는 즉</a:t>
            </a:r>
            <a:r>
              <a:rPr lang="en-US" altLang="ko-KR" dirty="0"/>
              <a:t>, </a:t>
            </a:r>
            <a:r>
              <a:rPr lang="ko-KR" altLang="en-US" dirty="0"/>
              <a:t>순차적이지 않고 병렬적이기 때문에 순서에 대한 정보를 담을 수 없습니다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따라서 논문에서는 새로운 방법을 제시합니다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ko-KR" altLang="en-US" b="1" dirty="0"/>
              <a:t>위치 정보를 담은 벡터</a:t>
            </a:r>
            <a:r>
              <a:rPr lang="ko-KR" altLang="en-US" dirty="0"/>
              <a:t>를 </a:t>
            </a:r>
            <a:r>
              <a:rPr lang="en-US" altLang="ko-KR" b="1" dirty="0"/>
              <a:t>sin</a:t>
            </a:r>
            <a:r>
              <a:rPr lang="ko-KR" altLang="en-US" dirty="0"/>
              <a:t>과 </a:t>
            </a:r>
            <a:r>
              <a:rPr lang="en-US" altLang="ko-KR" b="1" dirty="0"/>
              <a:t>cos</a:t>
            </a:r>
            <a:r>
              <a:rPr lang="ko-KR" altLang="en-US" dirty="0"/>
              <a:t> 함수를 이용해서 계산하는 것입니다</a:t>
            </a:r>
            <a:r>
              <a:rPr lang="en-US" altLang="ko-KR" dirty="0"/>
              <a:t>. </a:t>
            </a:r>
            <a:r>
              <a:rPr lang="ko-KR" altLang="en-US" dirty="0"/>
              <a:t>이 방식은 </a:t>
            </a:r>
            <a:r>
              <a:rPr lang="ko-KR" altLang="en-US" b="1" dirty="0"/>
              <a:t>토큰의 위치</a:t>
            </a:r>
            <a:r>
              <a:rPr lang="ko-KR" altLang="en-US" dirty="0"/>
              <a:t>에 따라 </a:t>
            </a:r>
            <a:r>
              <a:rPr lang="ko-KR" altLang="en-US" b="1" dirty="0"/>
              <a:t>고유한 패턴</a:t>
            </a:r>
            <a:r>
              <a:rPr lang="ko-KR" altLang="en-US" dirty="0"/>
              <a:t>을 만들 수 있게 해줍니다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구체적으로는</a:t>
            </a:r>
            <a:r>
              <a:rPr lang="en-US" altLang="ko-KR" dirty="0"/>
              <a:t>, </a:t>
            </a:r>
            <a:r>
              <a:rPr lang="ko-KR" altLang="en-US" b="1" dirty="0"/>
              <a:t>“수식”</a:t>
            </a:r>
            <a:r>
              <a:rPr lang="en-US" altLang="ko-KR" dirty="0"/>
              <a:t>(sin/cos)</a:t>
            </a:r>
            <a:r>
              <a:rPr lang="ko-KR" altLang="en-US" dirty="0"/>
              <a:t>을 활용해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벡터의 짝수 인덱스</a:t>
            </a:r>
            <a:r>
              <a:rPr lang="en-US" altLang="ko-KR" b="1" dirty="0"/>
              <a:t>, </a:t>
            </a:r>
            <a:r>
              <a:rPr lang="ko-KR" altLang="en-US" b="1" dirty="0"/>
              <a:t>홀수 인덱스</a:t>
            </a:r>
            <a:r>
              <a:rPr lang="ko-KR" altLang="en-US" dirty="0"/>
              <a:t>별로 값을 다르게 계산하여</a:t>
            </a:r>
            <a:r>
              <a:rPr lang="en-US" altLang="ko-KR" dirty="0"/>
              <a:t>,/</a:t>
            </a:r>
            <a:br>
              <a:rPr lang="en-US" altLang="ko-KR" dirty="0"/>
            </a:br>
            <a:r>
              <a:rPr lang="ko-KR" altLang="en-US" b="1" dirty="0"/>
              <a:t>문장의 각 토큰이 몇 번째 위치에 있는지</a:t>
            </a:r>
            <a:r>
              <a:rPr lang="ko-KR" altLang="en-US" dirty="0"/>
              <a:t>를 나타내는 **“포지션 벡터”**를 얻습니다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" altLang="ko-Kore-KR" dirty="0"/>
              <a:t>• </a:t>
            </a:r>
            <a:r>
              <a:rPr lang="ko-KR" altLang="en-US" dirty="0"/>
              <a:t> </a:t>
            </a:r>
            <a:r>
              <a:rPr lang="en" altLang="ko-Kore-KR" dirty="0" err="1"/>
              <a:t>i</a:t>
            </a:r>
            <a:r>
              <a:rPr lang="ko-KR" altLang="en-US" dirty="0"/>
              <a:t>는 현재 차원 인덱스 </a:t>
            </a:r>
            <a:r>
              <a:rPr lang="en-US" altLang="ko-KR" dirty="0"/>
              <a:t>(0</a:t>
            </a:r>
            <a:r>
              <a:rPr lang="ko-KR" altLang="en-US" dirty="0" err="1"/>
              <a:t>부터</a:t>
            </a:r>
            <a:r>
              <a:rPr lang="ko-KR" altLang="en-US" dirty="0"/>
              <a:t> 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• </a:t>
            </a:r>
            <a:r>
              <a:rPr lang="en" altLang="ko-Kore-KR" dirty="0"/>
              <a:t>d_{model}</a:t>
            </a:r>
            <a:r>
              <a:rPr lang="ko-KR" altLang="en-US" dirty="0"/>
              <a:t>은 전체 </a:t>
            </a:r>
            <a:r>
              <a:rPr lang="ko-KR" altLang="en-US" dirty="0" err="1"/>
              <a:t>임베딩</a:t>
            </a:r>
            <a:r>
              <a:rPr lang="ko-KR" altLang="en-US" dirty="0"/>
              <a:t> 차원 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512)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이렇게 계산하면</a:t>
            </a:r>
            <a:r>
              <a:rPr lang="en-US" altLang="ko-KR" dirty="0"/>
              <a:t>,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벡터와 같은 크기</a:t>
            </a:r>
            <a:r>
              <a:rPr lang="ko-KR" altLang="en-US" dirty="0"/>
              <a:t>지만</a:t>
            </a:r>
            <a:r>
              <a:rPr lang="en-US" altLang="ko-KR" dirty="0"/>
              <a:t>, </a:t>
            </a:r>
            <a:r>
              <a:rPr lang="ko-KR" altLang="en-US" b="1" dirty="0"/>
              <a:t>토큰의 위치 정보를 반영</a:t>
            </a:r>
            <a:r>
              <a:rPr lang="ko-KR" altLang="en-US" dirty="0"/>
              <a:t>한 벡터가 </a:t>
            </a:r>
            <a:r>
              <a:rPr lang="en-US" altLang="ko-KR" b="1" dirty="0"/>
              <a:t>Positional Encoding</a:t>
            </a:r>
            <a:r>
              <a:rPr lang="ko-KR" altLang="en-US" dirty="0"/>
              <a:t> 결과로 나오게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트랜스포머는 </a:t>
            </a:r>
            <a:r>
              <a:rPr lang="ko-KR" altLang="en-US" dirty="0" err="1"/>
              <a:t>병력적</a:t>
            </a:r>
            <a:r>
              <a:rPr lang="ko-KR" altLang="en-US" dirty="0"/>
              <a:t> 처리를 하면서도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인코딩을 통해서 순서를 읽지 않고 토큰 간 상대적 위치를 이해할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이렇게 자연어를 벡터로 변환한 </a:t>
            </a:r>
            <a:r>
              <a:rPr lang="ko-KR" altLang="en-US" dirty="0" err="1"/>
              <a:t>임베딩</a:t>
            </a:r>
            <a:r>
              <a:rPr lang="ko-KR" altLang="en-US" dirty="0"/>
              <a:t> 벡터와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/>
              <a:t>임베딩</a:t>
            </a:r>
            <a:r>
              <a:rPr lang="ko-KR" altLang="en-US" dirty="0"/>
              <a:t> 벡터를 통해서 위치 정보를 담은 위치  벡터를 구해봤습니다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이제 두 벡터를 그대로 합하여 위치 정보가 담긴 </a:t>
            </a:r>
            <a:r>
              <a:rPr lang="ko-KR" altLang="en-US" dirty="0" err="1"/>
              <a:t>임베딩</a:t>
            </a:r>
            <a:r>
              <a:rPr lang="ko-KR" altLang="en-US" dirty="0"/>
              <a:t> 벡터를 만들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이제 다음은 트랜스포머에서 가장 중요한 </a:t>
            </a:r>
            <a:r>
              <a:rPr lang="en-US" altLang="ko-KR" dirty="0"/>
              <a:t>Multi-Head Attention</a:t>
            </a:r>
            <a:r>
              <a:rPr lang="ko-KR" altLang="en-US" dirty="0" err="1"/>
              <a:t>에</a:t>
            </a:r>
            <a:r>
              <a:rPr lang="ko-KR" altLang="en-US" dirty="0"/>
              <a:t> 대해서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Multi-Head Attention</a:t>
            </a:r>
            <a:r>
              <a:rPr lang="ko-KR" altLang="en-US" dirty="0"/>
              <a:t>은 </a:t>
            </a:r>
            <a:r>
              <a:rPr lang="en-US" altLang="ko-KR" dirty="0"/>
              <a:t>Self-Attention</a:t>
            </a:r>
            <a:r>
              <a:rPr lang="ko-KR" altLang="en-US" dirty="0"/>
              <a:t>이 여러 개로 이루어진 것입니다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따라서 우선 </a:t>
            </a:r>
            <a:r>
              <a:rPr lang="en-US" altLang="ko-KR" dirty="0"/>
              <a:t>Self-Attention</a:t>
            </a:r>
            <a:r>
              <a:rPr lang="ko-KR" altLang="en-US" dirty="0" err="1"/>
              <a:t>에</a:t>
            </a:r>
            <a:r>
              <a:rPr lang="ko-KR" altLang="en-US" dirty="0"/>
              <a:t> 대해서 먼저 설명하고</a:t>
            </a:r>
            <a:r>
              <a:rPr lang="en-US" altLang="ko-KR" dirty="0"/>
              <a:t>, Self-Attention</a:t>
            </a:r>
            <a:r>
              <a:rPr lang="ko-KR" altLang="en-US" dirty="0"/>
              <a:t>을 어떻게 계산하는지 살펴보고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그 후 여러 개의 </a:t>
            </a:r>
            <a:r>
              <a:rPr lang="en-US" altLang="ko-KR" dirty="0"/>
              <a:t>Self-Attention</a:t>
            </a:r>
            <a:r>
              <a:rPr lang="ko-KR" altLang="en-US" dirty="0" err="1"/>
              <a:t>으로</a:t>
            </a:r>
            <a:r>
              <a:rPr lang="ko-KR" altLang="en-US" dirty="0"/>
              <a:t> 이루어진 </a:t>
            </a:r>
            <a:r>
              <a:rPr lang="en-US" altLang="ko-KR" dirty="0"/>
              <a:t>Multi-Head Attention</a:t>
            </a:r>
            <a:r>
              <a:rPr lang="ko-KR" altLang="en-US" dirty="0"/>
              <a:t>을 어떻게 계산하는지에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Self – attention</a:t>
            </a:r>
            <a:r>
              <a:rPr lang="ko-KR" altLang="en-US"/>
              <a:t>이란</a:t>
            </a:r>
            <a:r>
              <a:rPr lang="en-US" altLang="ko-KR"/>
              <a:t>, </a:t>
            </a:r>
            <a:r>
              <a:rPr lang="ko-KR" altLang="en-US"/>
              <a:t>한 문장의 각 단어가 동일한 문장 내 다른 단어들에게 주의를 기울여 문맥적 관계를 학습하는 메커니즘입니다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Self – </a:t>
            </a:r>
            <a:r>
              <a:rPr lang="en-US" altLang="ko-KR" dirty="0" err="1"/>
              <a:t>attentio</a:t>
            </a:r>
            <a:r>
              <a:rPr lang="ko-KR" altLang="en-US" dirty="0"/>
              <a:t>을 계산하기 위해서 </a:t>
            </a:r>
            <a:r>
              <a:rPr lang="en-US" altLang="ko-KR" dirty="0"/>
              <a:t>Q(Query) K(Key) V(Value)</a:t>
            </a:r>
            <a:r>
              <a:rPr lang="ko-KR" altLang="en-US" dirty="0"/>
              <a:t>가 필요합니다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Q K V</a:t>
            </a:r>
            <a:r>
              <a:rPr lang="ko-KR" altLang="en-US" dirty="0" err="1"/>
              <a:t>를</a:t>
            </a:r>
            <a:r>
              <a:rPr lang="ko-KR" altLang="en-US" dirty="0"/>
              <a:t> 사용해서 각 단어끼리 어떤 문맥적인 관계를 갖고 있는지에 대해서 계산할 수 있게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시퀀스에서 각 토큰들이 </a:t>
            </a:r>
            <a:r>
              <a:rPr lang="en-US" altLang="ko-KR" dirty="0"/>
              <a:t>Query</a:t>
            </a:r>
            <a:r>
              <a:rPr lang="ko-KR" altLang="en-US" dirty="0"/>
              <a:t>가 될 수 있고</a:t>
            </a:r>
            <a:r>
              <a:rPr lang="en-US" altLang="ko-KR" dirty="0"/>
              <a:t>, Query</a:t>
            </a:r>
            <a:r>
              <a:rPr lang="ko-KR" altLang="en-US" dirty="0"/>
              <a:t>가 된 토큰들은 </a:t>
            </a:r>
            <a:r>
              <a:rPr lang="en-US" altLang="ko-KR" dirty="0"/>
              <a:t>Key</a:t>
            </a:r>
            <a:r>
              <a:rPr lang="ko-KR" altLang="en-US" dirty="0"/>
              <a:t>들과의 계산을 통해서 나온 가중치로 어떤 관계가 있는지 파악을 하고</a:t>
            </a:r>
            <a:r>
              <a:rPr lang="en-US" altLang="ko-KR" dirty="0"/>
              <a:t>,</a:t>
            </a:r>
            <a:r>
              <a:rPr lang="ko-KR" altLang="en-US" dirty="0"/>
              <a:t> 가중치를 사용해 해당 </a:t>
            </a:r>
            <a:r>
              <a:rPr lang="en-US" altLang="ko-KR" dirty="0"/>
              <a:t>Key</a:t>
            </a:r>
            <a:r>
              <a:rPr lang="ko-KR" altLang="en-US" dirty="0"/>
              <a:t>들이 가진 </a:t>
            </a:r>
            <a:r>
              <a:rPr lang="en-US" altLang="ko-KR" dirty="0"/>
              <a:t>Value</a:t>
            </a:r>
            <a:r>
              <a:rPr lang="ko-KR" altLang="en-US" dirty="0"/>
              <a:t>에서 관계 정도에 따라 정보 값이 계산되게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자료 사진을 보면 각 토큰마다 개별로 </a:t>
            </a:r>
            <a:r>
              <a:rPr lang="en-US" altLang="ko-KR" dirty="0"/>
              <a:t>Q K V</a:t>
            </a:r>
            <a:r>
              <a:rPr lang="ko-KR" altLang="en-US" dirty="0"/>
              <a:t>가 순차적으로 정해지는 것처럼 보이지만 실제 계산에서는 한 시퀀스의 모든 토큰들의 </a:t>
            </a:r>
            <a:r>
              <a:rPr lang="en-US" altLang="ko-KR" dirty="0"/>
              <a:t>Q, K, V</a:t>
            </a:r>
            <a:r>
              <a:rPr lang="ko-KR" altLang="en-US" dirty="0"/>
              <a:t>가 동시에 정해지게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" altLang="ko-Kore-KR" dirty="0"/>
              <a:t>, </a:t>
            </a:r>
            <a:r>
              <a:rPr lang="en" altLang="ko-Kore-KR" b="1" dirty="0"/>
              <a:t>W </a:t>
            </a:r>
            <a:r>
              <a:rPr lang="ko-KR" altLang="en-US" b="1" dirty="0"/>
              <a:t>가중치는 단어 </a:t>
            </a:r>
            <a:r>
              <a:rPr lang="ko-KR" altLang="en-US" b="1" dirty="0" err="1"/>
              <a:t>임베딩에서</a:t>
            </a:r>
            <a:r>
              <a:rPr lang="ko-KR" altLang="en-US" b="1" dirty="0"/>
              <a:t> 의미 있는 정보를 추출할 수 있도록 학습되는 필터 역할</a:t>
            </a:r>
            <a:r>
              <a:rPr lang="ko-KR" altLang="en-US" dirty="0"/>
              <a:t>을 한다고 보시면 됩니다</a:t>
            </a:r>
            <a:r>
              <a:rPr lang="en-US" altLang="ko-KR" dirty="0"/>
              <a:t>.”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보통 </a:t>
            </a:r>
            <a:r>
              <a:rPr lang="en" altLang="ko-Kore-KR" b="1" dirty="0"/>
              <a:t>Pretrained </a:t>
            </a:r>
            <a:r>
              <a:rPr lang="ko-KR" altLang="en-US" b="1" dirty="0"/>
              <a:t>상태의 모델을 기준으로 말하는 것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이미 엄청난 텍스트를 학습해서 </a:t>
            </a:r>
            <a:r>
              <a:rPr lang="ko-KR" altLang="en-US" b="1" dirty="0"/>
              <a:t>단어 벡터</a:t>
            </a:r>
            <a:r>
              <a:rPr lang="en-US" altLang="ko-KR" b="1" dirty="0"/>
              <a:t>(</a:t>
            </a:r>
            <a:r>
              <a:rPr lang="en" altLang="ko-Kore-KR" b="1" dirty="0"/>
              <a:t>V)</a:t>
            </a:r>
            <a:r>
              <a:rPr lang="ko-KR" altLang="en-US" b="1" dirty="0"/>
              <a:t>가 의미를 담고 있다</a:t>
            </a:r>
            <a:r>
              <a:rPr lang="ko-KR" altLang="en-US" dirty="0"/>
              <a:t>는 의미예요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이렇게 구해진 값을 이용해서 </a:t>
            </a:r>
            <a:r>
              <a:rPr lang="en-US" altLang="ko-KR"/>
              <a:t>(1)</a:t>
            </a:r>
            <a:r>
              <a:rPr lang="ko-KR" altLang="en-US"/>
              <a:t>번 사진의 식에 대입하면 각 토큰끼리의 관계에 대한 값을 계산할 수 있습니다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오른쪽의 </a:t>
            </a:r>
            <a:r>
              <a:rPr lang="en-US" altLang="ko-KR"/>
              <a:t>(2)</a:t>
            </a:r>
            <a:r>
              <a:rPr lang="ko-KR" altLang="en-US"/>
              <a:t>번 사진은 </a:t>
            </a:r>
            <a:r>
              <a:rPr lang="en-US" altLang="ko-KR"/>
              <a:t>(1)</a:t>
            </a:r>
            <a:r>
              <a:rPr lang="ko-KR" altLang="en-US"/>
              <a:t>번 사진의 공식에 대한 흐름도입니다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다음 장에서 </a:t>
            </a:r>
            <a:r>
              <a:rPr lang="en-US" altLang="ko-KR"/>
              <a:t>(1)</a:t>
            </a:r>
            <a:r>
              <a:rPr lang="ko-KR" altLang="en-US"/>
              <a:t>번 수식에 대해서 자세하게 살펴보겠습니다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Q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 행렬 곱을 해줍니다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6482db52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6482db52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/>
              <a:t>행렬곱</a:t>
            </a:r>
            <a:r>
              <a:rPr lang="ko-KR" altLang="en-US" dirty="0"/>
              <a:t> 결과를 각 키들의 </a:t>
            </a:r>
            <a:r>
              <a:rPr lang="ko-KR" altLang="en-US" dirty="0" err="1"/>
              <a:t>임베딩</a:t>
            </a:r>
            <a:r>
              <a:rPr lang="ko-KR" altLang="en-US" dirty="0"/>
              <a:t> 벡터의 차원의 크기의 루트를 씌운 값으로 나눠 </a:t>
            </a: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벡터 차원이 커질 경우 </a:t>
            </a:r>
            <a:r>
              <a:rPr lang="ko-KR" altLang="en-US" dirty="0" err="1"/>
              <a:t>토큰끼리의</a:t>
            </a:r>
            <a:r>
              <a:rPr lang="ko-KR" altLang="en-US" dirty="0"/>
              <a:t> 각 내적 값이 커져 </a:t>
            </a:r>
            <a:r>
              <a:rPr lang="en-US" altLang="ko-KR" dirty="0" err="1"/>
              <a:t>Softmax</a:t>
            </a:r>
            <a:r>
              <a:rPr lang="ko-KR" altLang="en-US" dirty="0"/>
              <a:t>의 결과 값이 왜곡되는 것을 방지해줍니다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dirty="0"/>
              <a:t>• </a:t>
            </a:r>
            <a:r>
              <a:rPr lang="ko-KR" altLang="en-US" dirty="0"/>
              <a:t>값이 너무 커지면 </a:t>
            </a:r>
            <a:r>
              <a:rPr lang="en" altLang="ko-Kore-KR" dirty="0" err="1"/>
              <a:t>softmax</a:t>
            </a:r>
            <a:r>
              <a:rPr lang="ko-KR" altLang="en-US" dirty="0"/>
              <a:t>에서 </a:t>
            </a:r>
            <a:r>
              <a:rPr lang="en" altLang="ko-Kore-KR" dirty="0"/>
              <a:t>gradient</a:t>
            </a:r>
            <a:r>
              <a:rPr lang="ko-KR" altLang="en-US" dirty="0"/>
              <a:t>가 </a:t>
            </a:r>
            <a:r>
              <a:rPr lang="en" altLang="ko-Kore-KR" b="1" dirty="0"/>
              <a:t>vanishing or exploding</a:t>
            </a:r>
            <a:r>
              <a:rPr lang="ko-KR" altLang="en-US" dirty="0"/>
              <a:t>할 수 있음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따라서 이렇게 스케일링을 하고 그 값을 </a:t>
            </a:r>
            <a:r>
              <a:rPr lang="en-US" altLang="ko-KR" dirty="0" err="1"/>
              <a:t>softmax</a:t>
            </a:r>
            <a:r>
              <a:rPr lang="ko-KR" altLang="en-US" dirty="0"/>
              <a:t>에 넣어 최종 </a:t>
            </a:r>
            <a:r>
              <a:rPr lang="en-US" altLang="ko-KR" dirty="0"/>
              <a:t>Attention </a:t>
            </a:r>
            <a:r>
              <a:rPr lang="en-US" altLang="ko-KR" dirty="0" err="1"/>
              <a:t>wegiht</a:t>
            </a:r>
            <a:r>
              <a:rPr lang="ko-KR" altLang="en-US" dirty="0"/>
              <a:t>를 출력해줍니다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" altLang="ko-Kore-KR" b="1" dirty="0" err="1"/>
              <a:t>Softmax</a:t>
            </a:r>
            <a:r>
              <a:rPr lang="ko-KR" altLang="en-US" dirty="0"/>
              <a:t>는 여러 숫자 값을 </a:t>
            </a:r>
            <a:r>
              <a:rPr lang="en-US" altLang="ko-KR" b="1" dirty="0"/>
              <a:t>0~1 </a:t>
            </a:r>
            <a:r>
              <a:rPr lang="ko-KR" altLang="en-US" b="1" dirty="0"/>
              <a:t>사이의 확률처럼 변환</a:t>
            </a:r>
            <a:r>
              <a:rPr lang="ko-KR" altLang="en-US" dirty="0"/>
              <a:t>해주는 함수입니다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구해진 </a:t>
            </a:r>
            <a:r>
              <a:rPr lang="ko-KR" altLang="en-US" dirty="0" err="1"/>
              <a:t>어텐션</a:t>
            </a:r>
            <a:r>
              <a:rPr lang="ko-KR" altLang="en-US" dirty="0"/>
              <a:t> 스코어를 </a:t>
            </a:r>
            <a:r>
              <a:rPr lang="en-US" altLang="ko-KR" dirty="0"/>
              <a:t>V </a:t>
            </a:r>
            <a:r>
              <a:rPr lang="ko-KR" altLang="en-US" dirty="0"/>
              <a:t>즉</a:t>
            </a:r>
            <a:r>
              <a:rPr lang="en-US" altLang="ko-KR" dirty="0"/>
              <a:t>, K</a:t>
            </a:r>
            <a:r>
              <a:rPr lang="ko-KR" altLang="en-US" dirty="0" err="1"/>
              <a:t>에</a:t>
            </a:r>
            <a:r>
              <a:rPr lang="ko-KR" altLang="en-US" dirty="0"/>
              <a:t> 대한 원본 정보와 곱해서 </a:t>
            </a:r>
            <a:r>
              <a:rPr lang="en-US" altLang="ko-KR" dirty="0"/>
              <a:t>attention vector</a:t>
            </a:r>
            <a:r>
              <a:rPr lang="ko-KR" altLang="en-US" dirty="0" err="1"/>
              <a:t>를</a:t>
            </a:r>
            <a:r>
              <a:rPr lang="ko-KR" altLang="en-US" dirty="0"/>
              <a:t> 구할 수 있게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attention vector</a:t>
            </a:r>
            <a:r>
              <a:rPr lang="ko-KR" altLang="en-US" dirty="0"/>
              <a:t>는 토큰 각각에 대해서 계산한 문맥 정보를 원본 </a:t>
            </a:r>
            <a:r>
              <a:rPr lang="ko-KR" altLang="en-US" dirty="0" err="1"/>
              <a:t>임베딩</a:t>
            </a:r>
            <a:r>
              <a:rPr lang="ko-KR" altLang="en-US" dirty="0"/>
              <a:t> 벡터에 업데이트한 벡터라고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네 다음은 멀티헤드 </a:t>
            </a:r>
            <a:r>
              <a:rPr lang="ko-KR" altLang="en-US" dirty="0" err="1"/>
              <a:t>어텐션입니다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싱글 헤드 </a:t>
            </a:r>
            <a:r>
              <a:rPr lang="ko-KR" altLang="en-US" dirty="0" err="1"/>
              <a:t>어텐션인</a:t>
            </a:r>
            <a:r>
              <a:rPr lang="ko-KR" altLang="en-US" dirty="0"/>
              <a:t> </a:t>
            </a:r>
            <a:r>
              <a:rPr lang="en-US" altLang="ko-KR" dirty="0"/>
              <a:t>self-Attention</a:t>
            </a:r>
            <a:r>
              <a:rPr lang="ko-KR" altLang="en-US" dirty="0"/>
              <a:t>은 한 시점에서의 문맥관계를 </a:t>
            </a:r>
            <a:r>
              <a:rPr lang="ko-KR" altLang="en-US" dirty="0" err="1"/>
              <a:t>파악하게됩니다</a:t>
            </a:r>
            <a:r>
              <a:rPr lang="en-US" altLang="ko-KR" dirty="0"/>
              <a:t>. </a:t>
            </a:r>
            <a:r>
              <a:rPr lang="ko-KR" altLang="en-US" dirty="0"/>
              <a:t>이렇게 되면 </a:t>
            </a:r>
            <a:r>
              <a:rPr lang="ko-KR" altLang="en-US" dirty="0" err="1"/>
              <a:t>어텐션을</a:t>
            </a:r>
            <a:r>
              <a:rPr lang="ko-KR" altLang="en-US" dirty="0"/>
              <a:t> 통해서 알아낼 수 있는 관계나 패턴이 제한적일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하지만 멀티 헤드 </a:t>
            </a:r>
            <a:r>
              <a:rPr lang="ko-KR" altLang="en-US" dirty="0" err="1"/>
              <a:t>어텐션을</a:t>
            </a:r>
            <a:r>
              <a:rPr lang="ko-KR" altLang="en-US" dirty="0"/>
              <a:t> 사용하면</a:t>
            </a:r>
            <a:r>
              <a:rPr lang="en-US" altLang="ko-KR" dirty="0"/>
              <a:t>, </a:t>
            </a:r>
            <a:r>
              <a:rPr lang="ko-KR" altLang="en-US" dirty="0"/>
              <a:t>여러 시점에서의 문맥관계를 파악하게 되어</a:t>
            </a:r>
            <a:r>
              <a:rPr lang="en-US" altLang="ko-KR" dirty="0"/>
              <a:t>, </a:t>
            </a:r>
            <a:r>
              <a:rPr lang="ko-KR" altLang="en-US" dirty="0"/>
              <a:t>종합적으로 더 풍부한 정보를 추출할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---------------------------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이제 </a:t>
            </a:r>
            <a:r>
              <a:rPr lang="ko-KR" altLang="en-US" dirty="0" err="1"/>
              <a:t>멀티헤드어텐션을</a:t>
            </a:r>
            <a:r>
              <a:rPr lang="ko-KR" altLang="en-US" dirty="0"/>
              <a:t> 어떻게 계산하는지 살펴보겠습니다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하나의 입력 벡터가 </a:t>
            </a:r>
            <a:r>
              <a:rPr lang="en-US" altLang="ko-KR" dirty="0"/>
              <a:t>512</a:t>
            </a:r>
            <a:r>
              <a:rPr lang="ko-KR" altLang="en-US" dirty="0"/>
              <a:t>차원 인데</a:t>
            </a:r>
            <a:r>
              <a:rPr lang="en-US" altLang="ko-KR" dirty="0"/>
              <a:t>, </a:t>
            </a:r>
            <a:r>
              <a:rPr lang="ko-KR" altLang="en-US" dirty="0"/>
              <a:t>트랜스 </a:t>
            </a:r>
            <a:r>
              <a:rPr lang="ko-KR" altLang="en-US" dirty="0" err="1"/>
              <a:t>포머에서는</a:t>
            </a:r>
            <a:r>
              <a:rPr lang="ko-KR" altLang="en-US" dirty="0"/>
              <a:t> 총 </a:t>
            </a:r>
            <a:r>
              <a:rPr lang="en-US" altLang="ko-KR" dirty="0"/>
              <a:t>8</a:t>
            </a:r>
            <a:r>
              <a:rPr lang="ko-KR" altLang="en-US" dirty="0"/>
              <a:t>개의 헤드를 사용하기 때문에 각 헤드가 </a:t>
            </a:r>
            <a:r>
              <a:rPr lang="en-US" altLang="ko-KR" dirty="0"/>
              <a:t>64</a:t>
            </a:r>
            <a:r>
              <a:rPr lang="ko-KR" altLang="en-US" dirty="0"/>
              <a:t>차원씩 담당하게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인풋 벡터에 대해서 각 헤드에서 </a:t>
            </a:r>
            <a:r>
              <a:rPr lang="en-US" altLang="ko-KR" dirty="0"/>
              <a:t>64</a:t>
            </a:r>
            <a:r>
              <a:rPr lang="ko-KR" altLang="en-US" dirty="0"/>
              <a:t>차원의 </a:t>
            </a:r>
            <a:r>
              <a:rPr lang="en-US" altLang="ko-KR" dirty="0"/>
              <a:t>Q K V</a:t>
            </a:r>
            <a:r>
              <a:rPr lang="ko-KR" altLang="en-US" dirty="0"/>
              <a:t>를 구해주어 추후 출력단에서 결과를 합쳐 </a:t>
            </a:r>
            <a:r>
              <a:rPr lang="en-US" altLang="ko-KR" dirty="0"/>
              <a:t>512</a:t>
            </a:r>
            <a:r>
              <a:rPr lang="ko-KR" altLang="en-US" dirty="0"/>
              <a:t>차원으로 만들게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이제 </a:t>
            </a:r>
            <a:r>
              <a:rPr lang="en-US" altLang="ko-KR" dirty="0"/>
              <a:t>self – attention</a:t>
            </a:r>
            <a:r>
              <a:rPr lang="ko-KR" altLang="en-US" dirty="0"/>
              <a:t>이 어떻게 동시에 이루어 지는지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이제 </a:t>
            </a:r>
            <a:r>
              <a:rPr lang="en-US" altLang="ko-KR"/>
              <a:t>self – attention</a:t>
            </a:r>
            <a:r>
              <a:rPr lang="ko-KR" altLang="en-US"/>
              <a:t>이 어떻게 동시에 이루어 지는지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이제 </a:t>
            </a:r>
            <a:r>
              <a:rPr lang="en-US" altLang="ko-KR"/>
              <a:t>self – attention</a:t>
            </a:r>
            <a:r>
              <a:rPr lang="ko-KR" altLang="en-US"/>
              <a:t>이 어떻게 동시에 이루어 지는지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ore-KR" dirty="0"/>
              <a:t>• Head 1</a:t>
            </a:r>
            <a:r>
              <a:rPr lang="ko-KR" altLang="en-US" dirty="0"/>
              <a:t>은 ‘</a:t>
            </a:r>
            <a:r>
              <a:rPr lang="en" altLang="ko-Kore-KR" dirty="0"/>
              <a:t>I’</a:t>
            </a:r>
            <a:r>
              <a:rPr lang="ko-KR" altLang="en-US" dirty="0"/>
              <a:t>가 ‘</a:t>
            </a:r>
            <a:r>
              <a:rPr lang="en" altLang="ko-Kore-KR" dirty="0"/>
              <a:t>am’</a:t>
            </a:r>
            <a:r>
              <a:rPr lang="ko-KR" altLang="en-US" dirty="0"/>
              <a:t>과 얼마나 관련 있는지 파악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ore-KR" dirty="0"/>
              <a:t>Head 2</a:t>
            </a:r>
            <a:r>
              <a:rPr lang="ko-KR" altLang="en-US" dirty="0"/>
              <a:t>는 ‘</a:t>
            </a:r>
            <a:r>
              <a:rPr lang="en" altLang="ko-Kore-KR" dirty="0"/>
              <a:t>I’</a:t>
            </a:r>
            <a:r>
              <a:rPr lang="ko-KR" altLang="en-US" dirty="0"/>
              <a:t>와 ‘</a:t>
            </a:r>
            <a:r>
              <a:rPr lang="en" altLang="ko-Kore-KR" dirty="0"/>
              <a:t>boy’</a:t>
            </a:r>
            <a:r>
              <a:rPr lang="ko-KR" altLang="en-US" dirty="0"/>
              <a:t>의 관계에 집중</a:t>
            </a:r>
          </a:p>
          <a:p>
            <a:r>
              <a:rPr lang="en-US" altLang="ko-KR" dirty="0"/>
              <a:t>• </a:t>
            </a:r>
            <a:r>
              <a:rPr lang="en" altLang="ko-Kore-KR" dirty="0"/>
              <a:t>Head 3</a:t>
            </a:r>
            <a:r>
              <a:rPr lang="ko-KR" altLang="en-US" dirty="0"/>
              <a:t>는 ‘</a:t>
            </a:r>
            <a:r>
              <a:rPr lang="en" altLang="ko-Kore-KR" dirty="0"/>
              <a:t>am’</a:t>
            </a:r>
            <a:r>
              <a:rPr lang="ko-KR" altLang="en-US" dirty="0"/>
              <a:t>과 ‘</a:t>
            </a:r>
            <a:r>
              <a:rPr lang="en" altLang="ko-Kore-KR" dirty="0"/>
              <a:t>a’ </a:t>
            </a:r>
            <a:r>
              <a:rPr lang="ko-KR" altLang="en-US" dirty="0"/>
              <a:t>사이의 거리나 위치를 봄</a:t>
            </a:r>
          </a:p>
          <a:p>
            <a:pPr lvl="0">
              <a:defRPr/>
            </a:pPr>
            <a:r>
              <a:rPr lang="en-US" altLang="ko-KR" dirty="0"/>
              <a:t>8</a:t>
            </a:r>
            <a:r>
              <a:rPr lang="ko-KR" altLang="en-US" dirty="0"/>
              <a:t>개를 </a:t>
            </a:r>
            <a:r>
              <a:rPr lang="ko-KR" altLang="en-US" dirty="0" err="1"/>
              <a:t>이어붙임</a:t>
            </a:r>
            <a:endParaRPr lang="en-US" altLang="ko-KR" dirty="0"/>
          </a:p>
          <a:p>
            <a:pPr lvl="0">
              <a:defRPr/>
            </a:pPr>
            <a:r>
              <a:rPr lang="ko-KR" altLang="en-US" b="1" dirty="0"/>
              <a:t>이어 </a:t>
            </a:r>
            <a:r>
              <a:rPr lang="ko-KR" altLang="en-US" b="1" dirty="0" err="1"/>
              <a:t>붙인건</a:t>
            </a:r>
            <a:r>
              <a:rPr lang="ko-KR" altLang="en-US" b="1" dirty="0"/>
              <a:t> 정리가 안 된 중간 결과</a:t>
            </a:r>
            <a:r>
              <a:rPr lang="ko-KR" altLang="en-US" dirty="0"/>
              <a:t>예요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" altLang="ko-Kore-KR" b="1" dirty="0"/>
              <a:t>W⁰</a:t>
            </a:r>
            <a:r>
              <a:rPr lang="ko-KR" altLang="en-US" b="1" dirty="0"/>
              <a:t>는 </a:t>
            </a:r>
            <a:r>
              <a:rPr lang="en-US" altLang="ko-KR" b="1" dirty="0"/>
              <a:t>512 × 512 </a:t>
            </a:r>
            <a:r>
              <a:rPr lang="ko-KR" altLang="en-US" b="1" dirty="0"/>
              <a:t>크기의 가중치 행렬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 err="1"/>
              <a:t>이어붙인</a:t>
            </a:r>
            <a:r>
              <a:rPr lang="ko-KR" altLang="en-US" dirty="0"/>
              <a:t> 결과를 </a:t>
            </a:r>
            <a:r>
              <a:rPr lang="ko-KR" altLang="en-US" b="1" dirty="0"/>
              <a:t>다시 정리해서 의미 있는 벡터로 바꾸는 역할</a:t>
            </a:r>
            <a:r>
              <a:rPr lang="ko-KR" altLang="en-US" dirty="0"/>
              <a:t>을 합니다</a:t>
            </a:r>
            <a:r>
              <a:rPr lang="en-US" altLang="ko-KR" dirty="0"/>
              <a:t>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" altLang="ko-Kore-KR" dirty="0"/>
              <a:t>W⁰</a:t>
            </a:r>
            <a:r>
              <a:rPr lang="ko-KR" altLang="en-US" dirty="0" err="1"/>
              <a:t>를</a:t>
            </a:r>
            <a:r>
              <a:rPr lang="ko-KR" altLang="en-US" dirty="0"/>
              <a:t> 포함한 모든 가중치를 </a:t>
            </a:r>
            <a:r>
              <a:rPr lang="ko-KR" altLang="en-US" b="1" dirty="0"/>
              <a:t>조금씩 수정하면서 학습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최종결과는 토큰 본인에 대한 정보와 다른 토큰들에 대한 필요한 정보를 </a:t>
            </a:r>
            <a:r>
              <a:rPr lang="ko-KR" altLang="en-US" dirty="0" err="1"/>
              <a:t>가중합한</a:t>
            </a:r>
            <a:r>
              <a:rPr lang="ko-KR" altLang="en-US" dirty="0"/>
              <a:t> 결과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이렇게 여러 헤드에서 나온 결과를 종합하면 최종 출력 벡터에 다양한 시점에서의 문맥정보가 담기게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61F6-A290-F141-1880-B1F0F083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6E566E-56CF-FFF7-E104-026E76C2C2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C8127D-A1AA-8729-24B1-F9EB28EF6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BA386-3273-E62C-B2AF-1E718DD40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28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837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649625f6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649625f6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1111-3BB1-1E14-3DD9-FA415A2AC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39376-99E7-1893-8B14-3966E69A09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6A2F2F-3D12-A699-109C-C17AD76C9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9A030-AC99-3603-E668-0A57B7CB4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289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C2A7-EDF6-9022-E578-B79C29F9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401855-BFD5-7255-AB9B-0AC1AAF83F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F7961E-56CB-54C8-8769-7FA5C4BAF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69A207-01FB-49F3-51DC-FC6791CD0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21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AD6F-41A4-F9AA-517A-C35F0BFD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526568-0402-0E73-E3E1-D65C1F75DA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B31D92-9109-D951-D9C0-C45D8E7E0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CD510-4BB8-248E-49B2-9517DCA7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380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F490-0F43-48A3-EFC6-738FBBC0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62F41-756A-1FA4-6FA5-FC25C319C2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7ADE41-D87A-1F12-9CD5-F747AD056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D5E9-F07E-D4E3-DF00-156A1E73A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827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2b8ab64d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2b8ab64d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649625f61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649625f61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649625f61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649625f61_1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인풋 </a:t>
            </a:r>
            <a:r>
              <a:rPr lang="ko-KR" altLang="en-US" dirty="0" err="1"/>
              <a:t>임베딩은</a:t>
            </a:r>
            <a:r>
              <a:rPr lang="ko-KR" altLang="en-US" dirty="0"/>
              <a:t> 사람이 사용하는 자연어를 모델이 이해하고 처리할 수 있는 수치 벡터로 변환하는 과정입니다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인풋 </a:t>
            </a:r>
            <a:r>
              <a:rPr lang="ko-KR" altLang="en-US" dirty="0" err="1"/>
              <a:t>임베딩을</a:t>
            </a:r>
            <a:r>
              <a:rPr lang="ko-KR" altLang="en-US" dirty="0"/>
              <a:t> 하는 과정은 총 </a:t>
            </a:r>
            <a:r>
              <a:rPr lang="en-US" altLang="ko-KR" dirty="0"/>
              <a:t>3</a:t>
            </a:r>
            <a:r>
              <a:rPr lang="ko-KR" altLang="en-US" dirty="0"/>
              <a:t>가지 절차를 따를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r>
              <a:rPr lang="ko-KR" altLang="en-US" dirty="0"/>
              <a:t>우선 첫번째 과정인 자연어를 토큰 단위로 분할합니다</a:t>
            </a:r>
            <a:r>
              <a:rPr lang="en-US" altLang="ko-KR" dirty="0"/>
              <a:t>. </a:t>
            </a:r>
            <a:r>
              <a:rPr lang="ko-KR" altLang="en-US" dirty="0"/>
              <a:t>단어 단위로 나누지 않고 여러가지 방법으로 분할할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8F7C-C95C-1C4B-2746-C954EEA3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18A4B6-6767-00D0-2197-1408D9E6C2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E463C-2677-F2A6-4246-081BFACF1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두번째로 분할된 토큰에는 이미 </a:t>
            </a:r>
            <a:r>
              <a:rPr lang="en-US" altLang="ko-KR" dirty="0"/>
              <a:t>vocabulary</a:t>
            </a:r>
            <a:r>
              <a:rPr lang="ko-KR" altLang="en-US" dirty="0"/>
              <a:t>에서 부여된 아이디가 할당되어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vocabulary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토큰을 어떻게 정의하고</a:t>
            </a:r>
            <a:r>
              <a:rPr lang="en-US" altLang="ko-KR" dirty="0"/>
              <a:t>, </a:t>
            </a:r>
            <a:r>
              <a:rPr lang="ko-KR" altLang="en-US" dirty="0"/>
              <a:t>각 토큰에 어떤 </a:t>
            </a:r>
            <a:r>
              <a:rPr lang="en-US" altLang="ko-KR" dirty="0"/>
              <a:t>id</a:t>
            </a:r>
            <a:r>
              <a:rPr lang="ko-KR" altLang="en-US" dirty="0"/>
              <a:t>를 매핑할지 결정해 놓은 목록입니다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8C06D-B90A-8647-A97B-BACF37234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6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F4D6E-4E35-5BCA-D148-05C97CE3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F97540-B3AA-74FD-05C9-88F139E4A0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9E259-199E-896D-92F0-8D56D9E06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세번째로 토큰 </a:t>
            </a:r>
            <a:r>
              <a:rPr lang="en-US" altLang="ko-KR" dirty="0"/>
              <a:t>ID</a:t>
            </a:r>
            <a:r>
              <a:rPr lang="ko-KR" altLang="en-US" dirty="0"/>
              <a:t>에 맞는 </a:t>
            </a:r>
            <a:r>
              <a:rPr lang="ko-KR" altLang="en-US" dirty="0" err="1"/>
              <a:t>임베딩</a:t>
            </a:r>
            <a:r>
              <a:rPr lang="ko-KR" altLang="en-US" dirty="0"/>
              <a:t> 벡터를 부여합니다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ko-KR" altLang="en-US" dirty="0" err="1"/>
              <a:t>벡터란</a:t>
            </a:r>
            <a:r>
              <a:rPr lang="ko-KR" altLang="en-US" dirty="0"/>
              <a:t> 토큰에 담긴 의미를 숫자로 표현한 벡터입니다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임베딩</a:t>
            </a:r>
            <a:r>
              <a:rPr lang="ko-KR" altLang="en-US" dirty="0"/>
              <a:t> 벡터는 </a:t>
            </a:r>
            <a:r>
              <a:rPr lang="ko-KR" altLang="en-US" dirty="0" err="1"/>
              <a:t>임베딩</a:t>
            </a:r>
            <a:r>
              <a:rPr lang="ko-KR" altLang="en-US" dirty="0"/>
              <a:t> 벡터를 모아놓은 행려인 </a:t>
            </a:r>
            <a:r>
              <a:rPr lang="ko-KR" altLang="en-US" dirty="0" err="1"/>
              <a:t>임베딩</a:t>
            </a:r>
            <a:r>
              <a:rPr lang="ko-KR" altLang="en-US" dirty="0"/>
              <a:t> 행렬을 통해서 </a:t>
            </a:r>
            <a:r>
              <a:rPr lang="en-US" altLang="ko-KR" dirty="0"/>
              <a:t>ID </a:t>
            </a:r>
            <a:r>
              <a:rPr lang="ko-KR" altLang="en-US" dirty="0"/>
              <a:t>별로 </a:t>
            </a:r>
            <a:r>
              <a:rPr lang="ko-KR" altLang="en-US" dirty="0" err="1"/>
              <a:t>부여가됩니다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임베딩</a:t>
            </a:r>
            <a:r>
              <a:rPr lang="ko-KR" altLang="en-US" dirty="0"/>
              <a:t> 행렬은 초기에는 무작위 값이 주어졌다가</a:t>
            </a:r>
            <a:r>
              <a:rPr lang="en-US" altLang="ko-KR" dirty="0"/>
              <a:t>, </a:t>
            </a:r>
            <a:r>
              <a:rPr lang="ko-KR" altLang="en-US" dirty="0"/>
              <a:t>학습을 거치면서 토큰의 문맥에 맞춰 의미 있는 방향으로 업데이트가 됩니다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이제 어떻게 부여하는지 살펴보면 토큰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ko-KR" altLang="en-US" dirty="0" err="1"/>
              <a:t>임베딩</a:t>
            </a:r>
            <a:r>
              <a:rPr lang="ko-KR" altLang="en-US" dirty="0"/>
              <a:t> 행 인덱스가 되어 동일한 값의 행이 해당 토큰의 </a:t>
            </a:r>
            <a:r>
              <a:rPr lang="ko-KR" altLang="en-US" dirty="0" err="1"/>
              <a:t>임베딩벡터가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DBFA1-3558-D141-05A6-83F59426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C60EDF-8C8E-4E3B-9E2D-72031F98AC0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48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077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6"/>
          <p:cNvSpPr txBox="1"/>
          <p:nvPr/>
        </p:nvSpPr>
        <p:spPr>
          <a:xfrm>
            <a:off x="740991" y="4747026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 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218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61256-B0D8-774D-861A-C1A8F61E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1E972-36AE-277F-633B-D072AAFF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96CA9F-5910-E9AF-B832-CB5817CA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9326C-8701-4EBC-95AF-F870E7A43960}" type="datetime1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D87DF-5473-2120-2DAE-B2447D7A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59D1A-3BDB-4A99-1413-1D8AC93B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4" r:id="rId22"/>
    <p:sldLayoutId id="2147483679" r:id="rId23"/>
    <p:sldLayoutId id="214748368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customXml" Target="../ink/ink3.xml"/><Relationship Id="rId10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9.xml"/><Relationship Id="rId18" Type="http://schemas.openxmlformats.org/officeDocument/2006/relationships/customXml" Target="../ink/ink13.xml"/><Relationship Id="rId3" Type="http://schemas.openxmlformats.org/officeDocument/2006/relationships/image" Target="../media/image50.png"/><Relationship Id="rId21" Type="http://schemas.openxmlformats.org/officeDocument/2006/relationships/image" Target="../media/image350.png"/><Relationship Id="rId7" Type="http://schemas.openxmlformats.org/officeDocument/2006/relationships/image" Target="../media/image510.png"/><Relationship Id="rId12" Type="http://schemas.openxmlformats.org/officeDocument/2006/relationships/customXml" Target="../ink/ink8.xm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5.xml"/><Relationship Id="rId11" Type="http://schemas.openxmlformats.org/officeDocument/2006/relationships/customXml" Target="../ink/ink7.xml"/><Relationship Id="rId5" Type="http://schemas.openxmlformats.org/officeDocument/2006/relationships/image" Target="../media/image49.png"/><Relationship Id="rId15" Type="http://schemas.openxmlformats.org/officeDocument/2006/relationships/customXml" Target="../ink/ink11.xml"/><Relationship Id="rId10" Type="http://schemas.openxmlformats.org/officeDocument/2006/relationships/image" Target="../media/image320.png"/><Relationship Id="rId19" Type="http://schemas.openxmlformats.org/officeDocument/2006/relationships/image" Target="../media/image340.png"/><Relationship Id="rId4" Type="http://schemas.openxmlformats.org/officeDocument/2006/relationships/image" Target="../media/image51.png"/><Relationship Id="rId14" Type="http://schemas.openxmlformats.org/officeDocument/2006/relationships/customXml" Target="../ink/ink10.xml"/><Relationship Id="rId2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15.xml"/><Relationship Id="rId5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6.pn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260.png"/><Relationship Id="rId4" Type="http://schemas.openxmlformats.org/officeDocument/2006/relationships/image" Target="../media/image44.png"/><Relationship Id="rId9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8.pn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260.png"/><Relationship Id="rId4" Type="http://schemas.openxmlformats.org/officeDocument/2006/relationships/image" Target="../media/image44.png"/><Relationship Id="rId9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9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0.png"/><Relationship Id="rId4" Type="http://schemas.openxmlformats.org/officeDocument/2006/relationships/customXml" Target="../ink/ink21.xml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hyperlink" Target="https://www.researchgate.net/figure/Recurrent-Neural-Network-and-Feed-Forward-Neural-Network-structures_fig3_369900531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0.png"/><Relationship Id="rId5" Type="http://schemas.openxmlformats.org/officeDocument/2006/relationships/customXml" Target="../ink/ink24.xm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523224" y="3834264"/>
            <a:ext cx="618237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INU AI Part Paper Seminar    </a:t>
            </a:r>
            <a:endParaRPr lang="en-US" altLang="ko-KR" sz="18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김준수 </a:t>
            </a:r>
            <a:r>
              <a:rPr lang="ko-KR" altLang="en-US" sz="18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김호정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윤시원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이도형</a:t>
            </a: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F583DA-980F-D150-B4E1-253B6EF666A6}"/>
              </a:ext>
            </a:extLst>
          </p:cNvPr>
          <p:cNvGrpSpPr/>
          <p:nvPr/>
        </p:nvGrpSpPr>
        <p:grpSpPr>
          <a:xfrm>
            <a:off x="626950" y="434644"/>
            <a:ext cx="3103568" cy="365127"/>
            <a:chOff x="626950" y="434644"/>
            <a:chExt cx="3103568" cy="365127"/>
          </a:xfrm>
        </p:grpSpPr>
        <p:pic>
          <p:nvPicPr>
            <p:cNvPr id="173" name="Google Shape;17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950" y="434644"/>
              <a:ext cx="2755487" cy="35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37"/>
            <p:cNvSpPr txBox="1"/>
            <p:nvPr/>
          </p:nvSpPr>
          <p:spPr>
            <a:xfrm>
              <a:off x="1320318" y="638188"/>
              <a:ext cx="24102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34A853"/>
                  </a:solidFill>
                  <a:latin typeface="+mj-ea"/>
                  <a:ea typeface="+mj-ea"/>
                  <a:cs typeface="Google Sans Medium"/>
                  <a:sym typeface="Google Sans Medium"/>
                </a:rPr>
                <a:t>Incheon National University</a:t>
              </a:r>
              <a:endParaRPr sz="1150" b="1" dirty="0">
                <a:solidFill>
                  <a:srgbClr val="34A853"/>
                </a:solidFill>
                <a:latin typeface="+mj-ea"/>
                <a:ea typeface="+mj-ea"/>
                <a:cs typeface="Google Sans Medium"/>
                <a:sym typeface="Google Sans Medium"/>
              </a:endParaRPr>
            </a:p>
          </p:txBody>
        </p:sp>
      </p:grpSp>
      <p:sp>
        <p:nvSpPr>
          <p:cNvPr id="3" name="Google Shape;121;p32">
            <a:extLst>
              <a:ext uri="{FF2B5EF4-FFF2-40B4-BE49-F238E27FC236}">
                <a16:creationId xmlns:a16="http://schemas.microsoft.com/office/drawing/2014/main" id="{2F83C23A-4908-1434-A2B7-E718C32A29CC}"/>
              </a:ext>
            </a:extLst>
          </p:cNvPr>
          <p:cNvSpPr txBox="1"/>
          <p:nvPr/>
        </p:nvSpPr>
        <p:spPr>
          <a:xfrm>
            <a:off x="523224" y="1818505"/>
            <a:ext cx="7988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Attention is All You Need</a:t>
            </a:r>
            <a:endParaRPr sz="4800" b="1" dirty="0">
              <a:solidFill>
                <a:schemeClr val="dk1"/>
              </a:solidFill>
              <a:latin typeface="+mj-ea"/>
              <a:ea typeface="+mj-ea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FA51A-684C-095C-0CBE-24967D3F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970FBA-4E39-1C04-FC12-4C06AC31454A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C2AA4-204B-3402-32A9-0A9DFDF6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4E8D1-A4F1-2C08-A514-9039892846D7}"/>
              </a:ext>
            </a:extLst>
          </p:cNvPr>
          <p:cNvSpPr txBox="1"/>
          <p:nvPr/>
        </p:nvSpPr>
        <p:spPr>
          <a:xfrm>
            <a:off x="1607787" y="2108482"/>
            <a:ext cx="5928426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50" b="1" dirty="0">
                <a:latin typeface="Calibri"/>
                <a:cs typeface="Calibri"/>
              </a:rPr>
              <a:t>2.1. Encoder</a:t>
            </a:r>
            <a:endParaRPr lang="en-US" altLang="ko-KR" sz="4050" b="1" dirty="0"/>
          </a:p>
        </p:txBody>
      </p:sp>
    </p:spTree>
    <p:extLst>
      <p:ext uri="{BB962C8B-B14F-4D97-AF65-F5344CB8AC3E}">
        <p14:creationId xmlns:p14="http://schemas.microsoft.com/office/powerpoint/2010/main" val="142305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2577-6484-4FF6-A8E5-8E2D338F8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B344475-0AA8-B279-C32C-51A95481E075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C2B78A-A426-AF63-FAED-9839EB81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F4CC9-7AED-CB70-53A6-A965E1B70BF2}"/>
              </a:ext>
            </a:extLst>
          </p:cNvPr>
          <p:cNvSpPr txBox="1"/>
          <p:nvPr/>
        </p:nvSpPr>
        <p:spPr>
          <a:xfrm>
            <a:off x="58579" y="2181358"/>
            <a:ext cx="9026843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3300" b="1" dirty="0">
                <a:latin typeface="Calibri" panose="020F0502020204030204" pitchFamily="34" charset="0"/>
                <a:cs typeface="Calibri" panose="020F0502020204030204" pitchFamily="34" charset="0"/>
              </a:rPr>
              <a:t>Input Embedding + Positional Encoding</a:t>
            </a:r>
            <a:endParaRPr lang="en-US" altLang="ko-KR" sz="33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499D705-4FF7-2C10-989B-7AD48172E7E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:Transformer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4247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32087-445A-24B7-5D93-30C8913C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B2B58-CF67-3A59-A9DE-3EFBD8AB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65D15-127F-C401-4DA5-819CD3A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" y="950748"/>
            <a:ext cx="2716256" cy="395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37E22-4215-D7E3-9977-65E9F74CFD5F}"/>
              </a:ext>
            </a:extLst>
          </p:cNvPr>
          <p:cNvSpPr txBox="1"/>
          <p:nvPr/>
        </p:nvSpPr>
        <p:spPr>
          <a:xfrm>
            <a:off x="3104096" y="1165660"/>
            <a:ext cx="5388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Each divided token has its own token ID.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735F54-99C3-6F45-32AD-286BB1E7B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496" y="2130817"/>
            <a:ext cx="4235838" cy="855992"/>
          </a:xfrm>
          <a:prstGeom prst="rect">
            <a:avLst/>
          </a:prstGeom>
        </p:spPr>
      </p:pic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721BE9D1-2242-D5C1-0B50-D5602E5AB832}"/>
              </a:ext>
            </a:extLst>
          </p:cNvPr>
          <p:cNvSpPr/>
          <p:nvPr/>
        </p:nvSpPr>
        <p:spPr>
          <a:xfrm rot="16200000">
            <a:off x="2626744" y="3849538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F9BBEA22-B334-66DF-D188-25765B20C8C6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12</a:t>
            </a:fld>
            <a:endParaRPr lang="ko-KR" altLang="en-US" sz="9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4B37D80-DF96-0E0F-A2C8-5627756FF92F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:Input Embedding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9649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702B-42B9-CB9F-6D36-2109FEE9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DB93E7-1E45-DBB7-45C2-60225EF3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191FC8-278D-F4D8-EDF8-99812B84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" y="950748"/>
            <a:ext cx="2716256" cy="395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4B2AA-369C-F8B3-7CDE-675AF8583242}"/>
              </a:ext>
            </a:extLst>
          </p:cNvPr>
          <p:cNvSpPr txBox="1"/>
          <p:nvPr/>
        </p:nvSpPr>
        <p:spPr>
          <a:xfrm>
            <a:off x="3104096" y="1165660"/>
            <a:ext cx="5388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Each divided token has its own token ID.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10679C29-5598-68BC-FD92-A6A10DBFCAC5}"/>
              </a:ext>
            </a:extLst>
          </p:cNvPr>
          <p:cNvSpPr/>
          <p:nvPr/>
        </p:nvSpPr>
        <p:spPr>
          <a:xfrm rot="16200000">
            <a:off x="2626744" y="3849538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3ED1004F-5B8D-1AAD-FAC0-5AB25CAF89A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13</a:t>
            </a:fld>
            <a:endParaRPr lang="ko-KR" altLang="en-US" sz="9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9437885-1BB3-9261-0341-53AB8F2831D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:Input Embedding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CD917-835C-9848-6455-90851B3C8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8174" y="1979916"/>
            <a:ext cx="2090198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9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F8683-477C-264B-5E52-42F7881A0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9204-94DB-F5C4-8586-C4D1836F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138AC-29DF-E960-0C9F-AD197A03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" y="950748"/>
            <a:ext cx="2716256" cy="395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1B6F0-3FFA-536E-818E-C64D0F1934C7}"/>
              </a:ext>
            </a:extLst>
          </p:cNvPr>
          <p:cNvSpPr txBox="1"/>
          <p:nvPr/>
        </p:nvSpPr>
        <p:spPr>
          <a:xfrm>
            <a:off x="3104096" y="1165660"/>
            <a:ext cx="5388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Assign a vector according to each ID through the embedding matrix.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827FC17F-AEBC-7C81-00EC-EB194DBD4EE9}"/>
              </a:ext>
            </a:extLst>
          </p:cNvPr>
          <p:cNvSpPr/>
          <p:nvPr/>
        </p:nvSpPr>
        <p:spPr>
          <a:xfrm rot="16200000">
            <a:off x="2626744" y="3849538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EFBDBF85-0597-8481-56C6-DDF978F8CC6A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14</a:t>
            </a:fld>
            <a:endParaRPr lang="ko-KR" altLang="en-US" sz="9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DF042DC-B943-8E81-6DDE-FCF84BCA8FFB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:Input Embedding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823B6-26E0-20FB-503F-326F3D3F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637" y="1850065"/>
            <a:ext cx="5450890" cy="31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1A00-BCDB-01A7-130F-B7A1DE59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896C56-ACF9-FAE2-EB43-5D157754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47A180-D904-EBD8-9A5A-64931419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45" y="1363501"/>
            <a:ext cx="4467802" cy="2358007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49521AC-039C-81FC-1314-A5CAA7F0780B}"/>
              </a:ext>
            </a:extLst>
          </p:cNvPr>
          <p:cNvSpPr/>
          <p:nvPr/>
        </p:nvSpPr>
        <p:spPr>
          <a:xfrm rot="16200000">
            <a:off x="2626744" y="3849538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58CA8C2A-DB2D-C1FE-CBAD-78F1CF002FB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15</a:t>
            </a:fld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C17F4-A492-FEC6-A1BD-764FB3BF4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" y="950748"/>
            <a:ext cx="2716256" cy="39501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1732B80-5F6F-9E1B-F11A-02BCB39BF128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:Input Embedding</a:t>
            </a:r>
            <a:endParaRPr lang="ko-KR" altLang="en-US"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8C8199-7BB5-B34E-7735-DB62BF3A2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" y="950748"/>
            <a:ext cx="2804571" cy="39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9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594A-C69C-4953-D534-2C3AE049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6C8B9D-C1EA-189F-AA34-20A0C54D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2" b="18090"/>
          <a:stretch/>
        </p:blipFill>
        <p:spPr>
          <a:xfrm>
            <a:off x="3418377" y="1206357"/>
            <a:ext cx="5787698" cy="3207487"/>
          </a:xfrm>
          <a:prstGeom prst="rect">
            <a:avLst/>
          </a:prstGeom>
        </p:spPr>
      </p:pic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6113ADA1-3022-772E-C75D-0D9E04875093}"/>
              </a:ext>
            </a:extLst>
          </p:cNvPr>
          <p:cNvSpPr/>
          <p:nvPr/>
        </p:nvSpPr>
        <p:spPr>
          <a:xfrm rot="16200000">
            <a:off x="3240453" y="3835750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F04EC585-2C3B-761E-3AFE-96614937070F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16</a:t>
            </a:fld>
            <a:endParaRPr lang="ko-KR" altLang="en-US" sz="9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B9B8BE-4AD7-4279-E2CF-187828F14E62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:Positional Encoding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D72B8-24AE-B0F1-8D68-FBA52F16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0" y="950748"/>
            <a:ext cx="2804571" cy="395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573C2-E0C6-BF72-2D32-21E8FD736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288" y="102393"/>
            <a:ext cx="3748712" cy="1135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FC167-DC1B-E373-3E63-6CC91E8C0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208" y="1237397"/>
            <a:ext cx="3042792" cy="8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8251-D75A-881A-1A3D-7DBF3F19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661C0-177D-E4FE-FCDD-DCBEB649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BB9D9-5186-E028-E7DC-B392742D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947060"/>
            <a:ext cx="2755955" cy="3950100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4B626B97-410F-D4BC-FAF2-21E67E512076}"/>
              </a:ext>
            </a:extLst>
          </p:cNvPr>
          <p:cNvSpPr/>
          <p:nvPr/>
        </p:nvSpPr>
        <p:spPr>
          <a:xfrm rot="16200000">
            <a:off x="1441846" y="3855163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E2CA0-A56A-57A7-D60A-AD6327E7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92" b="6509"/>
          <a:stretch/>
        </p:blipFill>
        <p:spPr>
          <a:xfrm>
            <a:off x="3424915" y="1446028"/>
            <a:ext cx="5704140" cy="3175732"/>
          </a:xfrm>
          <a:prstGeom prst="rect">
            <a:avLst/>
          </a:prstGeom>
        </p:spPr>
      </p:pic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ABFC0A6F-4CA8-6486-7109-ABAD1ECEBCCF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17</a:t>
            </a:fld>
            <a:endParaRPr lang="ko-KR" altLang="en-US" sz="9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4D8D36-67E1-4A45-C7C3-C002126849C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:Input Embedding + 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94084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  <a:defRPr/>
            </a:pPr>
            <a:endParaRPr lang="en-US" altLang="ko-KR" sz="3000" b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42D28E5-04C9-4CC0-98F4-7088F5F213A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579" y="2181358"/>
            <a:ext cx="9026843" cy="7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defRPr/>
            </a:pPr>
            <a:r>
              <a:rPr lang="en-US" altLang="ko-KR" sz="3300" b="1" dirty="0">
                <a:latin typeface="Calibri"/>
                <a:cs typeface="Calibri"/>
              </a:rPr>
              <a:t>Multi Head </a:t>
            </a:r>
            <a:r>
              <a:rPr lang="en-US" altLang="ko-KR" sz="2700" dirty="0">
                <a:latin typeface="Calibri"/>
                <a:cs typeface="Calibri"/>
              </a:rPr>
              <a:t>(Self) </a:t>
            </a:r>
            <a:r>
              <a:rPr lang="en-US" altLang="ko-KR" sz="3300" b="1" dirty="0">
                <a:latin typeface="Calibri"/>
                <a:cs typeface="Calibri"/>
              </a:rPr>
              <a:t>Attention</a:t>
            </a:r>
            <a:endParaRPr lang="en-US" altLang="ko-KR" sz="33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CDE142-7CE3-81E0-D7E3-067707B6345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endParaRPr lang="en-US" altLang="ko-KR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D083-AE6F-5F9C-632E-3CFCA4E6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710E5-66DC-A476-426E-EEE0E6AF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30ECF-0D70-E665-CCB2-B1A8A380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947060"/>
            <a:ext cx="2755955" cy="395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D07FE-C30F-4237-B8A1-A44C3FFEF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462" y="1419018"/>
            <a:ext cx="2633798" cy="3191039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27DFA912-2ED6-79DF-66CC-AD81591C406D}"/>
              </a:ext>
            </a:extLst>
          </p:cNvPr>
          <p:cNvSpPr/>
          <p:nvPr/>
        </p:nvSpPr>
        <p:spPr>
          <a:xfrm rot="5400000">
            <a:off x="4307361" y="2414154"/>
            <a:ext cx="194095" cy="1200767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B66A7E8-30A3-E1AC-8D30-3ECDD11157C8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9FEB6FE9-1C21-EE0B-1AE2-01852709204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A42D28E5-04C9-4CC0-98F4-7088F5F213A6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635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3;p37">
            <a:extLst>
              <a:ext uri="{FF2B5EF4-FFF2-40B4-BE49-F238E27FC236}">
                <a16:creationId xmlns:a16="http://schemas.microsoft.com/office/drawing/2014/main" id="{54722FB9-8859-2BC1-6ACB-F7C882776D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982" y="4649806"/>
            <a:ext cx="2161875" cy="27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7;p37">
            <a:extLst>
              <a:ext uri="{FF2B5EF4-FFF2-40B4-BE49-F238E27FC236}">
                <a16:creationId xmlns:a16="http://schemas.microsoft.com/office/drawing/2014/main" id="{E87351D9-D297-685A-1F27-4184DA457F6F}"/>
              </a:ext>
            </a:extLst>
          </p:cNvPr>
          <p:cNvSpPr txBox="1"/>
          <p:nvPr/>
        </p:nvSpPr>
        <p:spPr>
          <a:xfrm>
            <a:off x="790978" y="4809501"/>
            <a:ext cx="189097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050" b="1" dirty="0">
                <a:solidFill>
                  <a:srgbClr val="34A853"/>
                </a:solidFill>
                <a:latin typeface="+mj-ea"/>
                <a:ea typeface="+mj-ea"/>
                <a:cs typeface="Google Sans Medium"/>
                <a:sym typeface="Google Sans Medium"/>
              </a:rPr>
              <a:t>Incheon National University</a:t>
            </a:r>
            <a:endParaRPr lang="en-US" altLang="ko-Kore-KR" sz="1150" b="1" dirty="0">
              <a:solidFill>
                <a:srgbClr val="34A853"/>
              </a:solidFill>
              <a:latin typeface="+mj-ea"/>
              <a:ea typeface="+mj-ea"/>
              <a:cs typeface="Google Sans Medium"/>
              <a:sym typeface="Google Sans Medium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768260E-3AA8-DA28-A1D8-B2437E99DBC1}"/>
              </a:ext>
            </a:extLst>
          </p:cNvPr>
          <p:cNvSpPr txBox="1">
            <a:spLocks/>
          </p:cNvSpPr>
          <p:nvPr/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200" b="1" dirty="0"/>
              <a:t>Contents</a:t>
            </a:r>
            <a:endParaRPr lang="ko-KR" altLang="en-US" sz="3200" b="1" dirty="0"/>
          </a:p>
        </p:txBody>
      </p:sp>
      <p:sp>
        <p:nvSpPr>
          <p:cNvPr id="9" name="Google Shape;249;p45">
            <a:extLst>
              <a:ext uri="{FF2B5EF4-FFF2-40B4-BE49-F238E27FC236}">
                <a16:creationId xmlns:a16="http://schemas.microsoft.com/office/drawing/2014/main" id="{72BAA0D0-2E64-5875-88AE-FE347DD277A4}"/>
              </a:ext>
            </a:extLst>
          </p:cNvPr>
          <p:cNvSpPr txBox="1"/>
          <p:nvPr/>
        </p:nvSpPr>
        <p:spPr>
          <a:xfrm>
            <a:off x="523224" y="1298320"/>
            <a:ext cx="589987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Background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Model Architecture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Why Self-Attention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Training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Result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  <a:cs typeface="Google Sans"/>
                <a:sym typeface="Google Sans"/>
              </a:rPr>
              <a:t>Conclusion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Google Sans"/>
              <a:sym typeface="Google Sans"/>
            </a:endParaRPr>
          </a:p>
        </p:txBody>
      </p:sp>
      <p:pic>
        <p:nvPicPr>
          <p:cNvPr id="10" name="Google Shape;176;p37">
            <a:extLst>
              <a:ext uri="{FF2B5EF4-FFF2-40B4-BE49-F238E27FC236}">
                <a16:creationId xmlns:a16="http://schemas.microsoft.com/office/drawing/2014/main" id="{7480297C-E6A8-CF89-D419-80732E9AA8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1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3FCB-EA8F-2BBD-BA0B-FB37369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4C4BB-C2AA-B1B3-5526-CCCF05A6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DAA5B-4B00-7EC4-39AD-A925A343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82" t="638" r="23629" b="69268"/>
          <a:stretch/>
        </p:blipFill>
        <p:spPr>
          <a:xfrm>
            <a:off x="6035396" y="1737767"/>
            <a:ext cx="2447080" cy="159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CDEE3-D2AE-B42E-309F-C2E5C9A7E5BA}"/>
              </a:ext>
            </a:extLst>
          </p:cNvPr>
          <p:cNvSpPr txBox="1"/>
          <p:nvPr/>
        </p:nvSpPr>
        <p:spPr>
          <a:xfrm>
            <a:off x="207516" y="1411643"/>
            <a:ext cx="557892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Self – Attention</a:t>
            </a:r>
          </a:p>
          <a:p>
            <a:endParaRPr lang="en-US" altLang="ko-KR" sz="1800" b="1" dirty="0"/>
          </a:p>
          <a:p>
            <a:r>
              <a:rPr lang="en-US" altLang="ko-KR" sz="1800" b="1" dirty="0"/>
              <a:t>: </a:t>
            </a:r>
            <a:r>
              <a:rPr lang="en-US" altLang="ko-KR" sz="1500" dirty="0"/>
              <a:t>In the same sequence (I am a boy), each token attends to the others and learns contextual information.</a:t>
            </a:r>
          </a:p>
          <a:p>
            <a:endParaRPr lang="en-US" altLang="ko-KR" sz="1800" b="1" dirty="0"/>
          </a:p>
          <a:p>
            <a:endParaRPr lang="ko-KR" altLang="en-US" sz="1800" dirty="0"/>
          </a:p>
        </p:txBody>
      </p:sp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6E7B31F1-1783-0E4C-756D-2EC15F2A7056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20</a:t>
            </a:fld>
            <a:endParaRPr lang="ko-KR" altLang="en-US" sz="9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0263C1-B59F-39A0-8CD6-BC67F8E94C2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68592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1D819-407D-F521-4071-1E71A0C4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62C73C-AC73-084D-3906-CC2815B5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1C714D-16B6-04C3-1E52-80CBE743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44" y="2382014"/>
            <a:ext cx="2314624" cy="2089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84E348-9301-649B-81F1-64761C44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886" y="2318615"/>
            <a:ext cx="2313451" cy="2139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DEA1B9-504F-8DAB-D81F-36004D3E8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302" y="2384053"/>
            <a:ext cx="2139146" cy="20137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507CB1-B31B-DD70-3589-C7DB4774A9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53" r="-1"/>
          <a:stretch/>
        </p:blipFill>
        <p:spPr>
          <a:xfrm>
            <a:off x="298231" y="2382014"/>
            <a:ext cx="2090012" cy="19592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A2777D-D0DC-4209-495E-519AF1C4C674}"/>
              </a:ext>
            </a:extLst>
          </p:cNvPr>
          <p:cNvSpPr txBox="1"/>
          <p:nvPr/>
        </p:nvSpPr>
        <p:spPr>
          <a:xfrm>
            <a:off x="207516" y="1307437"/>
            <a:ext cx="55789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/>
              <a:t>What is Q(Query), K(Key), V(Value)?</a:t>
            </a: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FDC76F26-6F32-2343-B37F-1ADE75313898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21</a:t>
            </a:fld>
            <a:endParaRPr lang="ko-KR" altLang="en-US" sz="9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495B5D1-3E16-D463-4E57-D05799CBBAB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  <p:extLst>
      <p:ext uri="{BB962C8B-B14F-4D97-AF65-F5344CB8AC3E}">
        <p14:creationId xmlns:p14="http://schemas.microsoft.com/office/powerpoint/2010/main" val="417669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pPr lvl="0">
              <a:defRPr/>
            </a:pPr>
            <a:fld id="{A42D28E5-04C9-4CC0-98F4-7088F5F213A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1" y="681856"/>
            <a:ext cx="6477885" cy="4461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780" y="3153216"/>
            <a:ext cx="785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78498" y="1715691"/>
            <a:ext cx="7858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8497" y="3167950"/>
            <a:ext cx="7859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975608" y="4657292"/>
            <a:ext cx="7858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45490" y="1026605"/>
            <a:ext cx="8979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512 x 512</a:t>
            </a:r>
            <a:endParaRPr lang="ko-KR" altLang="en-US" sz="105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486682" y="2467148"/>
            <a:ext cx="897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512 x 512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573080" y="4004499"/>
            <a:ext cx="8115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/>
              <a:t>512 x 512</a:t>
            </a:r>
            <a:endParaRPr lang="ko-KR" altLang="en-US" sz="1050" b="1" dirty="0"/>
          </a:p>
        </p:txBody>
      </p:sp>
      <p:sp>
        <p:nvSpPr>
          <p:cNvPr id="25" name="슬라이드 번호 개체 틀 6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A42D28E5-04C9-4CC0-98F4-7088F5F213A6}" type="slidenum">
              <a:rPr lang="en-US" altLang="en-US" sz="900"/>
              <a:pPr lvl="0">
                <a:defRPr/>
              </a:pPr>
              <a:t>22</a:t>
            </a:fld>
            <a:endParaRPr lang="en-US" altLang="en-US" sz="9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4D6D2B-F016-1ACA-4150-CC3745C4D1D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D521-2347-CDA0-03CE-807E339C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17BD1-5A77-4905-6A38-61992F77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F0D5F8-D8A2-2113-8704-79D490CF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2172942"/>
            <a:ext cx="3343447" cy="5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438A66-C716-CE43-8B48-B015D052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781" y="1477020"/>
            <a:ext cx="2462339" cy="3019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B823B7-A8D1-25B4-7CB2-B247950A2CBE}"/>
              </a:ext>
            </a:extLst>
          </p:cNvPr>
          <p:cNvSpPr txBox="1"/>
          <p:nvPr/>
        </p:nvSpPr>
        <p:spPr>
          <a:xfrm>
            <a:off x="2197073" y="2625023"/>
            <a:ext cx="34977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(1)</a:t>
            </a:r>
            <a:endParaRPr lang="ko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D2877-F9F6-A64E-3D6C-ACB4D625CAC3}"/>
              </a:ext>
            </a:extLst>
          </p:cNvPr>
          <p:cNvSpPr txBox="1"/>
          <p:nvPr/>
        </p:nvSpPr>
        <p:spPr>
          <a:xfrm>
            <a:off x="6279593" y="4383344"/>
            <a:ext cx="34977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(2)</a:t>
            </a:r>
            <a:endParaRPr lang="ko-KR" altLang="en-US" sz="1050" b="1" dirty="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962C4C19-81A0-CEEB-4ED1-490A8A982068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23</a:t>
            </a:fld>
            <a:endParaRPr lang="ko-KR" altLang="en-US" sz="9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D1DE2C-BBCB-1911-7F0F-2898417C4F72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55155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5072" y="1562895"/>
            <a:ext cx="5077888" cy="352377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pPr lvl="0">
              <a:defRPr/>
            </a:pPr>
            <a:fld id="{A42D28E5-04C9-4CC0-98F4-7088F5F213A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089" y="944191"/>
            <a:ext cx="4585646" cy="810000"/>
          </a:xfrm>
          <a:prstGeom prst="rect">
            <a:avLst/>
          </a:prstGeom>
        </p:spPr>
      </p:pic>
      <p:sp>
        <p:nvSpPr>
          <p:cNvPr id="2" name="액자 1"/>
          <p:cNvSpPr/>
          <p:nvPr/>
        </p:nvSpPr>
        <p:spPr>
          <a:xfrm>
            <a:off x="3943351" y="944191"/>
            <a:ext cx="628650" cy="379124"/>
          </a:xfrm>
          <a:prstGeom prst="frame">
            <a:avLst>
              <a:gd name="adj1" fmla="val 958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6869" y="3118757"/>
            <a:ext cx="635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b="1"/>
              <a:t>4 x 512</a:t>
            </a:r>
            <a:endParaRPr lang="ko-KR" altLang="en-US" sz="1050" b="1"/>
          </a:p>
        </p:txBody>
      </p:sp>
      <p:sp>
        <p:nvSpPr>
          <p:cNvPr id="10" name="TextBox 9"/>
          <p:cNvSpPr txBox="1"/>
          <p:nvPr/>
        </p:nvSpPr>
        <p:spPr>
          <a:xfrm>
            <a:off x="4086988" y="3823655"/>
            <a:ext cx="635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b="1"/>
              <a:t>512 x 4</a:t>
            </a:r>
            <a:endParaRPr lang="ko-KR" altLang="en-US" sz="1050" b="1"/>
          </a:p>
        </p:txBody>
      </p:sp>
      <p:sp>
        <p:nvSpPr>
          <p:cNvPr id="11" name="TextBox 10"/>
          <p:cNvSpPr txBox="1"/>
          <p:nvPr/>
        </p:nvSpPr>
        <p:spPr>
          <a:xfrm>
            <a:off x="5375721" y="3000718"/>
            <a:ext cx="4844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b="1"/>
              <a:t>4 x</a:t>
            </a:r>
            <a:r>
              <a:rPr lang="ko-KR" altLang="en-US" sz="1050" b="1"/>
              <a:t> </a:t>
            </a:r>
            <a:r>
              <a:rPr lang="en-US" altLang="ko-KR" sz="1050" b="1"/>
              <a:t>4</a:t>
            </a:r>
            <a:endParaRPr lang="ko-KR" altLang="en-US" sz="1050" b="1"/>
          </a:p>
        </p:txBody>
      </p:sp>
      <p:sp>
        <p:nvSpPr>
          <p:cNvPr id="12" name="슬라이드 번호 개체 틀 6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fld id="{A42D28E5-04C9-4CC0-98F4-7088F5F213A6}" type="slidenum">
              <a:rPr lang="en-US" altLang="en-US" sz="900"/>
              <a:pPr lvl="0">
                <a:defRPr/>
              </a:pPr>
              <a:t>24</a:t>
            </a:fld>
            <a:endParaRPr lang="en-US" altLang="en-US" sz="9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978BEB-9941-8908-B1EF-513FA983A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139" y="2200651"/>
            <a:ext cx="693041" cy="2286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14C5F5-6658-BF39-6099-71ED4D2571D7}"/>
              </a:ext>
            </a:extLst>
          </p:cNvPr>
          <p:cNvGrpSpPr/>
          <p:nvPr/>
        </p:nvGrpSpPr>
        <p:grpSpPr>
          <a:xfrm>
            <a:off x="4037746" y="2738283"/>
            <a:ext cx="174102" cy="198721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0067C3A-5B23-1142-EFD8-AA8E147FD92B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0067C3A-5B23-1142-EFD8-AA8E147FD9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8241" y="3910198"/>
                  <a:ext cx="365688" cy="451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2F87BB8-F653-DE49-6123-18C20CF15DB8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2F87BB8-F653-DE49-6123-18C20CF15D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27487" y="3901039"/>
                  <a:ext cx="384396" cy="4062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19E783CF-A440-28B7-7406-585B8D7F12C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F74C-FFE5-2895-0AA9-E9DDC7498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0CA9E89-8E78-4D96-3CFB-13C326A0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1" y="1439573"/>
            <a:ext cx="6489609" cy="375856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592B7-CF67-39C6-1419-024CA8D2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F6E17-7A93-FAD3-7346-A664A0535D14}"/>
              </a:ext>
            </a:extLst>
          </p:cNvPr>
          <p:cNvSpPr txBox="1"/>
          <p:nvPr/>
        </p:nvSpPr>
        <p:spPr>
          <a:xfrm>
            <a:off x="3692577" y="2580506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BAE71-AFA7-B51A-AA61-B07DC21DBCFE}"/>
              </a:ext>
            </a:extLst>
          </p:cNvPr>
          <p:cNvSpPr txBox="1"/>
          <p:nvPr/>
        </p:nvSpPr>
        <p:spPr>
          <a:xfrm>
            <a:off x="4924842" y="1301073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512 x 4</a:t>
            </a:r>
            <a:endParaRPr lang="ko-KR" altLang="en-US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D4B87-782F-A91C-032E-9D96546B0952}"/>
              </a:ext>
            </a:extLst>
          </p:cNvPr>
          <p:cNvSpPr txBox="1"/>
          <p:nvPr/>
        </p:nvSpPr>
        <p:spPr>
          <a:xfrm>
            <a:off x="6509385" y="3444989"/>
            <a:ext cx="48442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54D814E0-7724-B39F-C4C4-B667D957913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25</a:t>
            </a:fld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708C90-6F38-4B9C-DA0A-7DC856F4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29" y="2580506"/>
            <a:ext cx="1026790" cy="3978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0C5466-A8E8-C47A-36F1-798FD663F1A9}"/>
              </a:ext>
            </a:extLst>
          </p:cNvPr>
          <p:cNvGrpSpPr/>
          <p:nvPr/>
        </p:nvGrpSpPr>
        <p:grpSpPr>
          <a:xfrm>
            <a:off x="4924842" y="2312996"/>
            <a:ext cx="174102" cy="198721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AA451FE-AF3F-4F1D-9EA7-56CC5A4E425F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AA451FE-AF3F-4F1D-9EA7-56CC5A4E42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8241" y="3910198"/>
                  <a:ext cx="365688" cy="451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889A340-0757-F9F5-96F2-F7EA06FC76C3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889A340-0757-F9F5-96F2-F7EA06FC76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27487" y="3901039"/>
                  <a:ext cx="384396" cy="4062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A6AF86A-2953-256D-1333-FA2C52507C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04089" y="944191"/>
            <a:ext cx="4585646" cy="81000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2A4FFBDC-05BA-821C-E68D-4719F3EDE649}"/>
              </a:ext>
            </a:extLst>
          </p:cNvPr>
          <p:cNvSpPr/>
          <p:nvPr/>
        </p:nvSpPr>
        <p:spPr>
          <a:xfrm>
            <a:off x="2914650" y="906908"/>
            <a:ext cx="1800225" cy="847281"/>
          </a:xfrm>
          <a:prstGeom prst="frame">
            <a:avLst>
              <a:gd name="adj1" fmla="val 5172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06C4358-4208-1602-F3BA-22637DB708D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  <p:extLst>
      <p:ext uri="{BB962C8B-B14F-4D97-AF65-F5344CB8AC3E}">
        <p14:creationId xmlns:p14="http://schemas.microsoft.com/office/powerpoint/2010/main" val="545886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4ADB-0CB7-B5D0-1291-BBF2531FD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35E838-4F61-41D7-03A4-09E968F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EA1B3-ECCB-B10E-ACE0-FB43CDB2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0" y="1854655"/>
            <a:ext cx="7362245" cy="1873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C86F02-CDCC-A790-75B5-3CD37648D09E}"/>
              </a:ext>
            </a:extLst>
          </p:cNvPr>
          <p:cNvSpPr txBox="1"/>
          <p:nvPr/>
        </p:nvSpPr>
        <p:spPr>
          <a:xfrm>
            <a:off x="2922449" y="3360560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56F18-5A93-DF4A-14BB-18583D784E4C}"/>
              </a:ext>
            </a:extLst>
          </p:cNvPr>
          <p:cNvSpPr txBox="1"/>
          <p:nvPr/>
        </p:nvSpPr>
        <p:spPr>
          <a:xfrm>
            <a:off x="1085896" y="3360560"/>
            <a:ext cx="48442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E97767-903D-034C-2633-E96877507BED}"/>
              </a:ext>
            </a:extLst>
          </p:cNvPr>
          <p:cNvSpPr txBox="1"/>
          <p:nvPr/>
        </p:nvSpPr>
        <p:spPr>
          <a:xfrm>
            <a:off x="6080923" y="3360560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F84C5EEB-67BE-9968-F556-295B5D43EC5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26</a:t>
            </a:fld>
            <a:endParaRPr lang="ko-KR" altLang="en-US" sz="9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D7C720-095E-AAED-594D-4E73F782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659" b="23113"/>
          <a:stretch/>
        </p:blipFill>
        <p:spPr>
          <a:xfrm>
            <a:off x="5365804" y="1854654"/>
            <a:ext cx="2120846" cy="553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225D59-8781-6027-AB5D-7E2C20A37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50" y="2008568"/>
            <a:ext cx="1429487" cy="553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EAB6A06-ECCB-1A0A-3302-ACC979C0E44F}"/>
                  </a:ext>
                </a:extLst>
              </p14:cNvPr>
              <p14:cNvContentPartPr/>
              <p14:nvPr/>
            </p14:nvContentPartPr>
            <p14:xfrm>
              <a:off x="1919514" y="3060669"/>
              <a:ext cx="270" cy="27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EAB6A06-ECCB-1A0A-3302-ACC979C0E4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2264" y="3013419"/>
                <a:ext cx="94500" cy="945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8FA3D7-78C8-18F3-4332-2FD54C30B763}"/>
              </a:ext>
            </a:extLst>
          </p:cNvPr>
          <p:cNvGrpSpPr/>
          <p:nvPr/>
        </p:nvGrpSpPr>
        <p:grpSpPr>
          <a:xfrm>
            <a:off x="1899534" y="3020709"/>
            <a:ext cx="45360" cy="48060"/>
            <a:chOff x="2532712" y="4027612"/>
            <a:chExt cx="6048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065CF4D-A2DA-0665-A49F-FBAE39C51E73}"/>
                    </a:ext>
                  </a:extLst>
                </p14:cNvPr>
                <p14:cNvContentPartPr/>
                <p14:nvPr/>
              </p14:nvContentPartPr>
              <p14:xfrm>
                <a:off x="2592832" y="4084852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065CF4D-A2DA-0665-A49F-FBAE39C51E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30192" y="402221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EA5E836-3F29-163F-8C60-46504C57D567}"/>
                    </a:ext>
                  </a:extLst>
                </p14:cNvPr>
                <p14:cNvContentPartPr/>
                <p14:nvPr/>
              </p14:nvContentPartPr>
              <p14:xfrm>
                <a:off x="2563312" y="4091332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EA5E836-3F29-163F-8C60-46504C57D5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0312" y="402869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9CC3A9A-F925-C4AC-2517-E248C0C4EFE6}"/>
                    </a:ext>
                  </a:extLst>
                </p14:cNvPr>
                <p14:cNvContentPartPr/>
                <p14:nvPr/>
              </p14:nvContentPartPr>
              <p14:xfrm>
                <a:off x="2555752" y="4027612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9CC3A9A-F925-C4AC-2517-E248C0C4EF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3112" y="396461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7C6A139-482D-1436-8E9F-3285E54271BE}"/>
                    </a:ext>
                  </a:extLst>
                </p14:cNvPr>
                <p14:cNvContentPartPr/>
                <p14:nvPr/>
              </p14:nvContentPartPr>
              <p14:xfrm>
                <a:off x="2555752" y="4027612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7C6A139-482D-1436-8E9F-3285E54271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3112" y="396461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DD6CE8F-EA4D-3B98-F1D4-D61EF8E3D340}"/>
                    </a:ext>
                  </a:extLst>
                </p14:cNvPr>
                <p14:cNvContentPartPr/>
                <p14:nvPr/>
              </p14:nvContentPartPr>
              <p14:xfrm>
                <a:off x="2532712" y="4030852"/>
                <a:ext cx="36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DD6CE8F-EA4D-3B98-F1D4-D61EF8E3D3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0072" y="39678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98F0875-FA55-D6CF-91E2-79C98048ECCC}"/>
                    </a:ext>
                  </a:extLst>
                </p14:cNvPr>
                <p14:cNvContentPartPr/>
                <p14:nvPr/>
              </p14:nvContentPartPr>
              <p14:xfrm>
                <a:off x="2532712" y="4030852"/>
                <a:ext cx="3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98F0875-FA55-D6CF-91E2-79C98048EC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0072" y="39678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ABF66A0-65D1-511F-F682-795042A774DB}"/>
                  </a:ext>
                </a:extLst>
              </p14:cNvPr>
              <p14:cNvContentPartPr/>
              <p14:nvPr/>
            </p14:nvContentPartPr>
            <p14:xfrm>
              <a:off x="-2815206" y="1078599"/>
              <a:ext cx="44550" cy="145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ABF66A0-65D1-511F-F682-795042A774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824188" y="1069709"/>
                <a:ext cx="62154" cy="32005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5D8943-A847-FD30-7E2C-0A3ABA0E0183}"/>
              </a:ext>
            </a:extLst>
          </p:cNvPr>
          <p:cNvGrpSpPr/>
          <p:nvPr/>
        </p:nvGrpSpPr>
        <p:grpSpPr>
          <a:xfrm>
            <a:off x="1782624" y="2962389"/>
            <a:ext cx="238680" cy="272430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464E67D-9BD8-8A2E-141F-EEEAF8350FCB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464E67D-9BD8-8A2E-141F-EEEAF8350F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1952" y="3923932"/>
                  <a:ext cx="339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C984D9-B328-1F04-AAC4-5D96E79A7120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C984D9-B328-1F04-AAC4-5D96E79A71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0832" y="3914212"/>
                  <a:ext cx="357840" cy="37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75BE1A5-42D5-E44C-575E-D881804AE24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404089" y="944191"/>
            <a:ext cx="4585646" cy="810000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DB3718AC-FE3C-7475-D8B3-6CCBE4280762}"/>
              </a:ext>
            </a:extLst>
          </p:cNvPr>
          <p:cNvSpPr/>
          <p:nvPr/>
        </p:nvSpPr>
        <p:spPr>
          <a:xfrm>
            <a:off x="2914650" y="906908"/>
            <a:ext cx="1800225" cy="847281"/>
          </a:xfrm>
          <a:prstGeom prst="frame">
            <a:avLst>
              <a:gd name="adj1" fmla="val 5172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9022792-85BA-24D4-93EC-7C50305CE3AB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87435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5906-70A3-93BA-5483-FA903A6F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2038379-056E-E81F-A610-A9725559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5" r="7814"/>
          <a:stretch/>
        </p:blipFill>
        <p:spPr>
          <a:xfrm>
            <a:off x="3610296" y="157162"/>
            <a:ext cx="5695308" cy="498633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795CED3-E3D5-AFE3-02AC-AA895F43F362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6858000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573B3-6EE5-C771-C1C7-695EAA36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450010-A2CD-24C9-B1F2-BBEEF5E6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947060"/>
            <a:ext cx="2755955" cy="3950100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6E3D3346-BB99-2A33-088D-64B9690FC44E}"/>
              </a:ext>
            </a:extLst>
          </p:cNvPr>
          <p:cNvSpPr/>
          <p:nvPr/>
        </p:nvSpPr>
        <p:spPr>
          <a:xfrm rot="16200000">
            <a:off x="1691331" y="3305229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DD705-195A-A6B7-D268-B2CC74F73134}"/>
              </a:ext>
            </a:extLst>
          </p:cNvPr>
          <p:cNvSpPr txBox="1"/>
          <p:nvPr/>
        </p:nvSpPr>
        <p:spPr>
          <a:xfrm>
            <a:off x="3982446" y="2897930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8F363-3242-4369-ABEF-E8FC2CDD5AF2}"/>
              </a:ext>
            </a:extLst>
          </p:cNvPr>
          <p:cNvSpPr txBox="1"/>
          <p:nvPr/>
        </p:nvSpPr>
        <p:spPr>
          <a:xfrm>
            <a:off x="6265888" y="1716155"/>
            <a:ext cx="71045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512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04FB6-B2A5-BF5C-CD2B-32D123B988B1}"/>
              </a:ext>
            </a:extLst>
          </p:cNvPr>
          <p:cNvSpPr txBox="1"/>
          <p:nvPr/>
        </p:nvSpPr>
        <p:spPr>
          <a:xfrm>
            <a:off x="6279111" y="3195860"/>
            <a:ext cx="71045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512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7E355-20C8-52ED-709C-D5F3251C413D}"/>
              </a:ext>
            </a:extLst>
          </p:cNvPr>
          <p:cNvSpPr txBox="1"/>
          <p:nvPr/>
        </p:nvSpPr>
        <p:spPr>
          <a:xfrm>
            <a:off x="6264027" y="4675565"/>
            <a:ext cx="71045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512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ECEAC-373C-82E9-2213-BA1CAAF818D0}"/>
              </a:ext>
            </a:extLst>
          </p:cNvPr>
          <p:cNvSpPr txBox="1"/>
          <p:nvPr/>
        </p:nvSpPr>
        <p:spPr>
          <a:xfrm>
            <a:off x="7654944" y="1390161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5D46D-C645-0774-0FFD-4C4D6DA37F85}"/>
              </a:ext>
            </a:extLst>
          </p:cNvPr>
          <p:cNvSpPr txBox="1"/>
          <p:nvPr/>
        </p:nvSpPr>
        <p:spPr>
          <a:xfrm>
            <a:off x="7654944" y="2887253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66DB80-A3AD-76C2-286D-A1841E5D185B}"/>
              </a:ext>
            </a:extLst>
          </p:cNvPr>
          <p:cNvSpPr txBox="1"/>
          <p:nvPr/>
        </p:nvSpPr>
        <p:spPr>
          <a:xfrm>
            <a:off x="7654944" y="4392137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</a:t>
            </a:r>
            <a:r>
              <a:rPr lang="en-US" altLang="ko-KR" sz="1050" b="1" dirty="0">
                <a:solidFill>
                  <a:srgbClr val="FF0000"/>
                </a:solidFill>
              </a:rPr>
              <a:t>64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3C2FD57D-35A1-B399-FA4A-9D5CC3D4C936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27</a:t>
            </a:fld>
            <a:endParaRPr lang="ko-KR" altLang="en-US" sz="9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2E41069-E611-05F2-88D5-38BC96F5F729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2942483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4463-474E-5108-C65D-E04A626F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D1AB0B-BD26-F6FB-E40D-78FF4F17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D57971-AB14-0AA7-FC54-8C4BE39F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4" y="1228551"/>
            <a:ext cx="3343447" cy="590580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B54F7070-67FE-5614-F449-CF5CD246FFF5}"/>
              </a:ext>
            </a:extLst>
          </p:cNvPr>
          <p:cNvSpPr/>
          <p:nvPr/>
        </p:nvSpPr>
        <p:spPr>
          <a:xfrm>
            <a:off x="2648904" y="1234760"/>
            <a:ext cx="514349" cy="278256"/>
          </a:xfrm>
          <a:prstGeom prst="frame">
            <a:avLst>
              <a:gd name="adj1" fmla="val 13688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FD3472A-78AB-EB24-B703-08A052F04EB0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28</a:t>
            </a:fld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3C15C3-82DE-BE59-3AF0-970FE90D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5"/>
          <a:stretch/>
        </p:blipFill>
        <p:spPr>
          <a:xfrm>
            <a:off x="3338623" y="950748"/>
            <a:ext cx="5805377" cy="4060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0AFCE8-460C-0101-69AD-C0EBB26C6C2B}"/>
              </a:ext>
            </a:extLst>
          </p:cNvPr>
          <p:cNvSpPr txBox="1"/>
          <p:nvPr/>
        </p:nvSpPr>
        <p:spPr>
          <a:xfrm>
            <a:off x="4061145" y="2847806"/>
            <a:ext cx="547432" cy="243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64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688F5-CB06-83BB-2920-ADDD96AC9C6F}"/>
              </a:ext>
            </a:extLst>
          </p:cNvPr>
          <p:cNvSpPr txBox="1"/>
          <p:nvPr/>
        </p:nvSpPr>
        <p:spPr>
          <a:xfrm>
            <a:off x="5393131" y="3410138"/>
            <a:ext cx="547432" cy="243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64 x 4</a:t>
            </a:r>
            <a:endParaRPr lang="ko-KR" altLang="en-US" sz="105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66020-4AE8-5FE3-FED5-75AFA1BB1F4B}"/>
              </a:ext>
            </a:extLst>
          </p:cNvPr>
          <p:cNvSpPr txBox="1"/>
          <p:nvPr/>
        </p:nvSpPr>
        <p:spPr>
          <a:xfrm>
            <a:off x="6848016" y="2782730"/>
            <a:ext cx="473751" cy="243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4</a:t>
            </a:r>
            <a:endParaRPr lang="ko-KR" altLang="en-US" sz="105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8F31B1-60F4-0EBF-D7D1-1511C0E6A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56" y="1979061"/>
            <a:ext cx="677766" cy="2196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23BEE8-B6ED-125C-A28F-38A1302A007E}"/>
              </a:ext>
            </a:extLst>
          </p:cNvPr>
          <p:cNvGrpSpPr/>
          <p:nvPr/>
        </p:nvGrpSpPr>
        <p:grpSpPr>
          <a:xfrm>
            <a:off x="5130015" y="2572448"/>
            <a:ext cx="170265" cy="190888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EF8FDEA-C83B-476E-CABA-09F0AEDE9D0A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EF8FDEA-C83B-476E-CABA-09F0AEDE9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8241" y="3910198"/>
                  <a:ext cx="365688" cy="451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6BA7ED6-B717-D8CB-03B3-BE83112565C8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6BA7ED6-B717-D8CB-03B3-BE8311256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27487" y="3901039"/>
                  <a:ext cx="384396" cy="4062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CAAF9704-A239-632C-0ADE-D0605CE33C4D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398969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7A41-F458-A1CB-FF5C-F63C404E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4E820C-D88B-AA06-F7DD-8C0DFABC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3" y="863484"/>
            <a:ext cx="7044267" cy="422000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2070F-42EC-ECBF-905D-625882FA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235B-E9D2-30D5-D1B3-3CD22B60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95" y="1891674"/>
            <a:ext cx="3343447" cy="5905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F6D0176-AFF0-A951-B442-1C64B06407AD}"/>
              </a:ext>
            </a:extLst>
          </p:cNvPr>
          <p:cNvSpPr/>
          <p:nvPr/>
        </p:nvSpPr>
        <p:spPr>
          <a:xfrm>
            <a:off x="1967215" y="1891674"/>
            <a:ext cx="1359793" cy="590580"/>
          </a:xfrm>
          <a:prstGeom prst="frame">
            <a:avLst>
              <a:gd name="adj1" fmla="val 7426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98555-A3C3-8D10-E000-97769FD16877}"/>
              </a:ext>
            </a:extLst>
          </p:cNvPr>
          <p:cNvSpPr txBox="1"/>
          <p:nvPr/>
        </p:nvSpPr>
        <p:spPr>
          <a:xfrm>
            <a:off x="4292599" y="2430866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64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4F296-2E1B-14D6-6EE1-53F6A9217E9F}"/>
              </a:ext>
            </a:extLst>
          </p:cNvPr>
          <p:cNvSpPr txBox="1"/>
          <p:nvPr/>
        </p:nvSpPr>
        <p:spPr>
          <a:xfrm>
            <a:off x="5988648" y="2823669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64 x 4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139B3-CF77-9F58-3A3F-FAE0E12D59BD}"/>
              </a:ext>
            </a:extLst>
          </p:cNvPr>
          <p:cNvSpPr txBox="1"/>
          <p:nvPr/>
        </p:nvSpPr>
        <p:spPr>
          <a:xfrm>
            <a:off x="7245004" y="3225156"/>
            <a:ext cx="48442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4</a:t>
            </a:r>
            <a:endParaRPr lang="ko-KR" altLang="en-US" sz="1050" b="1" dirty="0"/>
          </a:p>
        </p:txBody>
      </p:sp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7859A021-EEA8-0CAE-BD98-B1CB9C3246A5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29</a:t>
            </a:fld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90937A-7F7A-8203-F486-F067CD267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31" y="2286326"/>
            <a:ext cx="1217549" cy="4215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E7FB83-71D5-FFF3-6CFA-AD1C30910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894" y="2286325"/>
            <a:ext cx="1026790" cy="3978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73DEB6-F32A-CD4B-F083-27D63B1F6E36}"/>
              </a:ext>
            </a:extLst>
          </p:cNvPr>
          <p:cNvGrpSpPr/>
          <p:nvPr/>
        </p:nvGrpSpPr>
        <p:grpSpPr>
          <a:xfrm>
            <a:off x="5372755" y="2186964"/>
            <a:ext cx="174102" cy="198721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677F01D-B840-9E71-1AC9-AA9531DA975A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677F01D-B840-9E71-1AC9-AA9531DA97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78241" y="3910198"/>
                  <a:ext cx="365688" cy="451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A7613C0-40CA-F497-2E69-7ECD4FFFA1BA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A7613C0-40CA-F497-2E69-7ECD4FFFA1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487" y="3901039"/>
                  <a:ext cx="384396" cy="4062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B15B447-B035-4F89-F82A-D8619ED33A94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222337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EE69-351C-A470-D447-5C014277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2933FD-0A9B-63AA-6AC7-204767E37813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8F6C6-C2A9-F6BB-1076-77BECEF9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6C73D-3163-DAE7-51EA-4899FF994E43}"/>
              </a:ext>
            </a:extLst>
          </p:cNvPr>
          <p:cNvSpPr txBox="1"/>
          <p:nvPr/>
        </p:nvSpPr>
        <p:spPr>
          <a:xfrm>
            <a:off x="1607787" y="2108482"/>
            <a:ext cx="5928426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50" b="1" dirty="0">
                <a:latin typeface="Calibri"/>
                <a:cs typeface="Calibri"/>
              </a:rPr>
              <a:t>1. Background</a:t>
            </a:r>
            <a:endParaRPr lang="en-US" altLang="ko-KR" sz="4050" b="1" dirty="0"/>
          </a:p>
        </p:txBody>
      </p:sp>
    </p:spTree>
    <p:extLst>
      <p:ext uri="{BB962C8B-B14F-4D97-AF65-F5344CB8AC3E}">
        <p14:creationId xmlns:p14="http://schemas.microsoft.com/office/powerpoint/2010/main" val="398578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12B1-F81D-4226-56F7-275188BE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6A417-EC64-1C56-28CD-D5EA65B7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8C377E-0009-D092-256B-C4E460C8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40" y="1939528"/>
            <a:ext cx="5772150" cy="1864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EF96CF-C528-8DBB-35A3-CCB84F2D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" y="1271084"/>
            <a:ext cx="3343447" cy="59058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A47483F-AF42-9A0C-F84F-D8912A7146D0}"/>
              </a:ext>
            </a:extLst>
          </p:cNvPr>
          <p:cNvSpPr/>
          <p:nvPr/>
        </p:nvSpPr>
        <p:spPr>
          <a:xfrm>
            <a:off x="1903095" y="1277292"/>
            <a:ext cx="1526056" cy="551494"/>
          </a:xfrm>
          <a:prstGeom prst="frame">
            <a:avLst>
              <a:gd name="adj1" fmla="val 6471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B729A-9945-0985-BC53-F7FEBC5DF7D5}"/>
              </a:ext>
            </a:extLst>
          </p:cNvPr>
          <p:cNvSpPr txBox="1"/>
          <p:nvPr/>
        </p:nvSpPr>
        <p:spPr>
          <a:xfrm>
            <a:off x="4572000" y="3268253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64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D0B8-7D39-2E87-9CCC-6EBA8BFF6ED3}"/>
              </a:ext>
            </a:extLst>
          </p:cNvPr>
          <p:cNvSpPr txBox="1"/>
          <p:nvPr/>
        </p:nvSpPr>
        <p:spPr>
          <a:xfrm>
            <a:off x="3357033" y="3268253"/>
            <a:ext cx="48442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4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30EDD-6BE1-DDCC-F2EF-96CE1F52AC0B}"/>
              </a:ext>
            </a:extLst>
          </p:cNvPr>
          <p:cNvSpPr txBox="1"/>
          <p:nvPr/>
        </p:nvSpPr>
        <p:spPr>
          <a:xfrm>
            <a:off x="6650295" y="3268253"/>
            <a:ext cx="55976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64</a:t>
            </a:r>
            <a:endParaRPr lang="ko-KR" altLang="en-US" sz="1050" b="1" dirty="0"/>
          </a:p>
        </p:txBody>
      </p:sp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1C0ECBCC-9028-1AFC-6DBB-AF52CA0F42ED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30</a:t>
            </a:fld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7A5C59-F5BD-86DD-2116-5B08D2010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915" y="2336142"/>
            <a:ext cx="1026790" cy="3978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54B5FF-CD23-116D-F2AF-392E2EF293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659" b="23113"/>
          <a:stretch/>
        </p:blipFill>
        <p:spPr>
          <a:xfrm>
            <a:off x="6192559" y="2262174"/>
            <a:ext cx="1551266" cy="4051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A5B8893-65EE-E843-8A3F-D9F0D8E2265E}"/>
              </a:ext>
            </a:extLst>
          </p:cNvPr>
          <p:cNvGrpSpPr/>
          <p:nvPr/>
        </p:nvGrpSpPr>
        <p:grpSpPr>
          <a:xfrm>
            <a:off x="3971519" y="3031277"/>
            <a:ext cx="174102" cy="198721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5C1BFE0-8A43-B0CE-9D63-A6377FA7926D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5C1BFE0-8A43-B0CE-9D63-A6377FA792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78241" y="3910198"/>
                  <a:ext cx="365688" cy="451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F74ECE1-DE7E-4A91-ECE9-6F6442800812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F74ECE1-DE7E-4A91-ECE9-6F64428008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487" y="3901039"/>
                  <a:ext cx="384396" cy="4062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731B05D4-4680-617F-12E1-C44DA7DFDEB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2778691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1D44-BA65-4098-C064-5770AD7E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CA9439-3ADA-9BF3-37F3-1721E99E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8DA498-49DA-F721-12AB-B63AD4D8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" y="1574010"/>
            <a:ext cx="9150821" cy="3269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E50F14-CF67-CC3C-5B32-4500C25EE5E8}"/>
              </a:ext>
            </a:extLst>
          </p:cNvPr>
          <p:cNvSpPr txBox="1"/>
          <p:nvPr/>
        </p:nvSpPr>
        <p:spPr>
          <a:xfrm>
            <a:off x="1998133" y="4628762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94CEF-C755-C9FD-AAE8-6E8059085F8E}"/>
              </a:ext>
            </a:extLst>
          </p:cNvPr>
          <p:cNvSpPr txBox="1"/>
          <p:nvPr/>
        </p:nvSpPr>
        <p:spPr>
          <a:xfrm>
            <a:off x="5194299" y="4244845"/>
            <a:ext cx="785793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512 x 512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B9550-8A0D-936C-16A1-371472A75598}"/>
              </a:ext>
            </a:extLst>
          </p:cNvPr>
          <p:cNvSpPr txBox="1"/>
          <p:nvPr/>
        </p:nvSpPr>
        <p:spPr>
          <a:xfrm>
            <a:off x="7807950" y="3703409"/>
            <a:ext cx="63511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CA9BF5AC-5837-48A8-03C1-4668DB5BE03A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31</a:t>
            </a:fld>
            <a:endParaRPr lang="ko-KR" altLang="en-US" sz="9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D1F367-6F1B-6162-67BA-77CE3C9E2F4E}"/>
              </a:ext>
            </a:extLst>
          </p:cNvPr>
          <p:cNvGrpSpPr/>
          <p:nvPr/>
        </p:nvGrpSpPr>
        <p:grpSpPr>
          <a:xfrm flipH="1">
            <a:off x="4786433" y="3316005"/>
            <a:ext cx="264305" cy="301679"/>
            <a:chOff x="2376832" y="3949852"/>
            <a:chExt cx="3182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8DC2D17-6B02-CFCD-8E5A-EF5C43780F6B}"/>
                    </a:ext>
                  </a:extLst>
                </p14:cNvPr>
                <p14:cNvContentPartPr/>
                <p14:nvPr/>
              </p14:nvContentPartPr>
              <p14:xfrm>
                <a:off x="2427592" y="3959572"/>
                <a:ext cx="267480" cy="353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8DC2D17-6B02-CFCD-8E5A-EF5C43780F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5377" y="3927375"/>
                  <a:ext cx="332235" cy="4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6E22F81-ADF3-DD50-6292-03EF7666FBA5}"/>
                    </a:ext>
                  </a:extLst>
                </p14:cNvPr>
                <p14:cNvContentPartPr/>
                <p14:nvPr/>
              </p14:nvContentPartPr>
              <p14:xfrm>
                <a:off x="2376832" y="3949852"/>
                <a:ext cx="286200" cy="308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6E22F81-ADF3-DD50-6292-03EF7666FB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4309" y="3917671"/>
                  <a:ext cx="350920" cy="3728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4AF43B6-E189-1582-19B0-842872D2856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900C2C-FC18-CA3F-7597-6DC25DFFB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23" y="1184037"/>
            <a:ext cx="4619863" cy="7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94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C2F04-E819-2011-C2A9-FCB430CB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48CAF-8597-B29B-DA71-F7A93833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ACE14D0C-B311-6ED8-9921-6B23448E3D8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32</a:t>
            </a:fld>
            <a:endParaRPr lang="ko-KR" altLang="en-US" sz="9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FB34E8-0150-BC6B-7DD1-2D7083363E01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:Multi-Head Attention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020C-0351-09FD-FB32-E439FF17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82" y="1360225"/>
            <a:ext cx="6977636" cy="35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3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8319-F4A0-5C42-D25E-6DE3E0B4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70DF5B-5A9E-046C-629E-A3AB7E717E27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DD887-FFCF-CCF6-CB39-0A0BB5E7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25057-C164-201F-2D8B-DF47AD26BBB1}"/>
              </a:ext>
            </a:extLst>
          </p:cNvPr>
          <p:cNvSpPr txBox="1"/>
          <p:nvPr/>
        </p:nvSpPr>
        <p:spPr>
          <a:xfrm>
            <a:off x="1607787" y="2108482"/>
            <a:ext cx="5928426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50" b="1" dirty="0">
                <a:latin typeface="Calibri"/>
                <a:cs typeface="Calibri"/>
              </a:rPr>
              <a:t>2.1. Decoder</a:t>
            </a:r>
            <a:endParaRPr lang="en-US" altLang="ko-KR" sz="4050" b="1" dirty="0"/>
          </a:p>
        </p:txBody>
      </p:sp>
    </p:spTree>
    <p:extLst>
      <p:ext uri="{BB962C8B-B14F-4D97-AF65-F5344CB8AC3E}">
        <p14:creationId xmlns:p14="http://schemas.microsoft.com/office/powerpoint/2010/main" val="26669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4E61D-0425-D1B0-80DF-EC5D1B0B3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70B64-DF36-C832-F179-90C830F0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5" y="1127051"/>
            <a:ext cx="2629796" cy="376927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60261C7-1205-44A8-CB52-9621D91235B5}"/>
              </a:ext>
            </a:extLst>
          </p:cNvPr>
          <p:cNvSpPr/>
          <p:nvPr/>
        </p:nvSpPr>
        <p:spPr>
          <a:xfrm>
            <a:off x="1660363" y="1127051"/>
            <a:ext cx="1409639" cy="3831166"/>
          </a:xfrm>
          <a:prstGeom prst="frame">
            <a:avLst>
              <a:gd name="adj1" fmla="val 4890"/>
            </a:avLst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E3D07-2065-89E8-3085-E8B6DB2D62E9}"/>
              </a:ext>
            </a:extLst>
          </p:cNvPr>
          <p:cNvSpPr txBox="1"/>
          <p:nvPr/>
        </p:nvSpPr>
        <p:spPr>
          <a:xfrm>
            <a:off x="3295732" y="1287252"/>
            <a:ext cx="5578922" cy="1303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  <a:cs typeface="Calibri" panose="020F0502020204030204" pitchFamily="34" charset="0"/>
              </a:rPr>
              <a:t>Decoder</a:t>
            </a:r>
            <a:r>
              <a:rPr lang="ko-KR" altLang="en-US" sz="2000" b="1" dirty="0">
                <a:latin typeface="+mj-lt"/>
                <a:cs typeface="Calibri" panose="020F0502020204030204" pitchFamily="34" charset="0"/>
              </a:rPr>
              <a:t>란</a:t>
            </a:r>
            <a:r>
              <a:rPr lang="en-US" altLang="ko-KR" sz="2000" b="1" dirty="0">
                <a:latin typeface="+mj-lt"/>
                <a:cs typeface="Calibri" panose="020F0502020204030204" pitchFamily="34" charset="0"/>
              </a:rPr>
              <a:t>?</a:t>
            </a:r>
          </a:p>
          <a:p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인코더가 추출한 문맥 정보를 바탕으로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이미 생성된 단어 </a:t>
            </a:r>
            <a:r>
              <a:rPr lang="ko-KR" altLang="en-US" sz="1600" dirty="0" err="1">
                <a:latin typeface="+mj-ea"/>
                <a:ea typeface="+mj-ea"/>
              </a:rPr>
              <a:t>들만을</a:t>
            </a:r>
            <a:r>
              <a:rPr lang="ko-KR" altLang="en-US" sz="1600" dirty="0">
                <a:latin typeface="+mj-ea"/>
                <a:ea typeface="+mj-ea"/>
              </a:rPr>
              <a:t> 참조해서 단계적으로 </a:t>
            </a:r>
            <a:r>
              <a:rPr lang="ko-KR" altLang="en-US" sz="1600" dirty="0">
                <a:highlight>
                  <a:srgbClr val="FFFF00"/>
                </a:highlight>
                <a:latin typeface="+mj-ea"/>
                <a:ea typeface="+mj-ea"/>
              </a:rPr>
              <a:t>다음 단어를 예측</a:t>
            </a:r>
            <a:r>
              <a:rPr lang="ko-KR" altLang="en-US" sz="1600" dirty="0">
                <a:latin typeface="+mj-ea"/>
                <a:ea typeface="+mj-ea"/>
              </a:rPr>
              <a:t>하는 모듈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C235B9-D8BC-B395-F335-F2C79AAF20F4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:Why 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17543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857432-1BA0-5DBE-A87F-A4B17780D640}"/>
              </a:ext>
            </a:extLst>
          </p:cNvPr>
          <p:cNvGrpSpPr>
            <a:grpSpLocks noChangeAspect="1"/>
          </p:cNvGrpSpPr>
          <p:nvPr/>
        </p:nvGrpSpPr>
        <p:grpSpPr>
          <a:xfrm>
            <a:off x="435600" y="1126800"/>
            <a:ext cx="2647234" cy="3769200"/>
            <a:chOff x="245790" y="886942"/>
            <a:chExt cx="2755955" cy="3950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682AAE-CD5C-0E71-174C-5C7FD51B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790" y="886942"/>
              <a:ext cx="2755955" cy="3950100"/>
            </a:xfrm>
            <a:prstGeom prst="rect">
              <a:avLst/>
            </a:prstGeom>
          </p:spPr>
        </p:pic>
        <p:sp>
          <p:nvSpPr>
            <p:cNvPr id="7" name="화살표: 위쪽 6">
              <a:extLst>
                <a:ext uri="{FF2B5EF4-FFF2-40B4-BE49-F238E27FC236}">
                  <a16:creationId xmlns:a16="http://schemas.microsoft.com/office/drawing/2014/main" id="{31B5D82F-D954-9CC2-1395-CA5133C6A6CA}"/>
                </a:ext>
              </a:extLst>
            </p:cNvPr>
            <p:cNvSpPr/>
            <p:nvPr/>
          </p:nvSpPr>
          <p:spPr>
            <a:xfrm rot="16200000">
              <a:off x="2460975" y="3184619"/>
              <a:ext cx="194095" cy="252323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7F3B82-06FD-8885-D54C-45102E902B80}"/>
              </a:ext>
            </a:extLst>
          </p:cNvPr>
          <p:cNvSpPr txBox="1"/>
          <p:nvPr/>
        </p:nvSpPr>
        <p:spPr>
          <a:xfrm>
            <a:off x="3136067" y="1287257"/>
            <a:ext cx="5578922" cy="1301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Masked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Multi-Head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Attention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란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?</a:t>
            </a:r>
          </a:p>
          <a:p>
            <a:endParaRPr lang="en-US" altLang="ko-KR" sz="12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</a:rPr>
              <a:t>: </a:t>
            </a:r>
            <a:r>
              <a:rPr lang="ko-KR" altLang="en-US" sz="1500" dirty="0">
                <a:latin typeface="+mj-ea"/>
                <a:ea typeface="+mj-ea"/>
              </a:rPr>
              <a:t>미래 토큰을 볼 수 없게 </a:t>
            </a:r>
            <a:r>
              <a:rPr lang="ko-KR" altLang="en-US" sz="1500" dirty="0">
                <a:highlight>
                  <a:srgbClr val="FFFF00"/>
                </a:highlight>
                <a:latin typeface="+mj-ea"/>
                <a:ea typeface="+mj-ea"/>
              </a:rPr>
              <a:t>‘</a:t>
            </a:r>
            <a:r>
              <a:rPr lang="ko-KR" altLang="en-US" sz="1500" dirty="0" err="1">
                <a:highlight>
                  <a:srgbClr val="FFFF00"/>
                </a:highlight>
                <a:latin typeface="+mj-ea"/>
                <a:ea typeface="+mj-ea"/>
              </a:rPr>
              <a:t>마스크’</a:t>
            </a:r>
            <a:r>
              <a:rPr lang="ko-KR" altLang="en-US" sz="1500" dirty="0" err="1">
                <a:latin typeface="+mj-ea"/>
                <a:ea typeface="+mj-ea"/>
              </a:rPr>
              <a:t>하여</a:t>
            </a:r>
            <a:r>
              <a:rPr lang="en-US" altLang="ko-KR" sz="1500" dirty="0">
                <a:latin typeface="+mj-ea"/>
                <a:ea typeface="+mj-ea"/>
              </a:rPr>
              <a:t>, </a:t>
            </a:r>
            <a:r>
              <a:rPr lang="ko-KR" altLang="en-US" sz="1500" dirty="0">
                <a:latin typeface="+mj-ea"/>
                <a:ea typeface="+mj-ea"/>
              </a:rPr>
              <a:t>이미 생성된 토큰들에 대해서만 여러 </a:t>
            </a:r>
            <a:r>
              <a:rPr lang="ko-KR" altLang="en-US" sz="1500" dirty="0" err="1">
                <a:latin typeface="+mj-ea"/>
                <a:ea typeface="+mj-ea"/>
              </a:rPr>
              <a:t>어텐션</a:t>
            </a:r>
            <a:r>
              <a:rPr lang="ko-KR" altLang="en-US" sz="1500" dirty="0">
                <a:latin typeface="+mj-ea"/>
                <a:ea typeface="+mj-ea"/>
              </a:rPr>
              <a:t> 헤드로 집중하는 기법</a:t>
            </a:r>
            <a:endParaRPr lang="en-US" altLang="ko-KR" sz="1500" dirty="0">
              <a:latin typeface="+mj-ea"/>
              <a:ea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B4A8A80-EC43-F54B-951D-7147F21C0971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792936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E10F-FF1A-614E-A71A-1ADC8430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D26C5E-75B6-03B7-145E-31801F73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214" b="20881"/>
          <a:stretch/>
        </p:blipFill>
        <p:spPr>
          <a:xfrm>
            <a:off x="5421736" y="2312804"/>
            <a:ext cx="2791050" cy="29493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20F267-280C-7785-3CFA-F2A0F986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5"/>
          <a:stretch/>
        </p:blipFill>
        <p:spPr>
          <a:xfrm>
            <a:off x="2888855" y="835442"/>
            <a:ext cx="3054470" cy="2174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7743C-701F-C7C3-0D5C-9614A991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55" r="7814"/>
          <a:stretch/>
        </p:blipFill>
        <p:spPr>
          <a:xfrm>
            <a:off x="85704" y="957595"/>
            <a:ext cx="2409504" cy="21095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B52E97-A3F6-8581-CC54-F82E13F755F3}"/>
              </a:ext>
            </a:extLst>
          </p:cNvPr>
          <p:cNvSpPr/>
          <p:nvPr/>
        </p:nvSpPr>
        <p:spPr>
          <a:xfrm>
            <a:off x="2495208" y="1824482"/>
            <a:ext cx="300790" cy="19681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91F4E1-63F7-F9A9-B6A3-8E2F04E2FF2F}"/>
              </a:ext>
            </a:extLst>
          </p:cNvPr>
          <p:cNvCxnSpPr>
            <a:cxnSpLocks/>
          </p:cNvCxnSpPr>
          <p:nvPr/>
        </p:nvCxnSpPr>
        <p:spPr>
          <a:xfrm>
            <a:off x="4852248" y="2803100"/>
            <a:ext cx="1138978" cy="2105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8662617-9AD2-0799-BB62-BA396070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727" y="1289432"/>
            <a:ext cx="693041" cy="22863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805BF1-10A8-4F19-D7F3-3C0640F10C7E}"/>
              </a:ext>
            </a:extLst>
          </p:cNvPr>
          <p:cNvCxnSpPr>
            <a:cxnSpLocks/>
          </p:cNvCxnSpPr>
          <p:nvPr/>
        </p:nvCxnSpPr>
        <p:spPr>
          <a:xfrm>
            <a:off x="5421736" y="2297036"/>
            <a:ext cx="2630065" cy="801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2300259-2506-5B8A-AA00-634B9BCE4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16" y="1616332"/>
            <a:ext cx="160712" cy="236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0A0C9B-5CA7-7BA4-8091-4F301DCA7B20}"/>
              </a:ext>
            </a:extLst>
          </p:cNvPr>
          <p:cNvSpPr txBox="1"/>
          <p:nvPr/>
        </p:nvSpPr>
        <p:spPr>
          <a:xfrm>
            <a:off x="200120" y="3418952"/>
            <a:ext cx="46521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AutoNum type="arabicParenR"/>
            </a:pPr>
            <a:r>
              <a:rPr lang="en-US" altLang="ko-KR" sz="1600" b="1" dirty="0">
                <a:latin typeface="+mj-ea"/>
                <a:ea typeface="+mj-ea"/>
              </a:rPr>
              <a:t>Input vector</a:t>
            </a:r>
            <a:r>
              <a:rPr lang="ko-KR" altLang="en-US" sz="1600" b="1" dirty="0">
                <a:latin typeface="+mj-ea"/>
                <a:ea typeface="+mj-ea"/>
              </a:rPr>
              <a:t>를 통해서 </a:t>
            </a:r>
            <a:r>
              <a:rPr lang="en-US" altLang="ko-KR" sz="1600" b="1" dirty="0">
                <a:latin typeface="+mj-ea"/>
                <a:ea typeface="+mj-ea"/>
              </a:rPr>
              <a:t>Q, K, V</a:t>
            </a:r>
            <a:r>
              <a:rPr lang="ko-KR" altLang="en-US" sz="1600" b="1" dirty="0">
                <a:latin typeface="+mj-ea"/>
                <a:ea typeface="+mj-ea"/>
              </a:rPr>
              <a:t>를 계산</a:t>
            </a:r>
            <a:endParaRPr lang="en-US" altLang="ko-KR" sz="1600" b="1" dirty="0">
              <a:latin typeface="+mj-ea"/>
              <a:ea typeface="+mj-ea"/>
            </a:endParaRPr>
          </a:p>
          <a:p>
            <a:pPr marL="257175" indent="-257175">
              <a:buAutoNum type="arabicParenR"/>
            </a:pPr>
            <a:endParaRPr lang="en-US" altLang="ko-KR" sz="800" b="1" dirty="0">
              <a:latin typeface="+mj-ea"/>
              <a:ea typeface="+mj-ea"/>
            </a:endParaRPr>
          </a:p>
          <a:p>
            <a:pPr marL="257175" indent="-257175">
              <a:buAutoNum type="arabicParenR"/>
            </a:pPr>
            <a:r>
              <a:rPr lang="en-US" altLang="ko-KR" sz="1600" b="1" dirty="0">
                <a:latin typeface="+mj-ea"/>
                <a:ea typeface="+mj-ea"/>
              </a:rPr>
              <a:t>Q, K, V</a:t>
            </a:r>
            <a:r>
              <a:rPr lang="ko-KR" altLang="en-US" sz="1600" b="1" dirty="0">
                <a:latin typeface="+mj-ea"/>
                <a:ea typeface="+mj-ea"/>
              </a:rPr>
              <a:t>를 통해서 </a:t>
            </a:r>
            <a:r>
              <a:rPr lang="en-US" altLang="ko-KR" sz="1600" b="1" dirty="0">
                <a:latin typeface="+mj-ea"/>
                <a:ea typeface="+mj-ea"/>
              </a:rPr>
              <a:t>Attention Score</a:t>
            </a:r>
            <a:r>
              <a:rPr lang="ko-KR" altLang="en-US" sz="1600" b="1" dirty="0">
                <a:latin typeface="+mj-ea"/>
                <a:ea typeface="+mj-ea"/>
              </a:rPr>
              <a:t>를 추출</a:t>
            </a:r>
            <a:endParaRPr lang="en-US" altLang="ko-KR" sz="1600" b="1" dirty="0">
              <a:latin typeface="+mj-ea"/>
              <a:ea typeface="+mj-ea"/>
            </a:endParaRPr>
          </a:p>
          <a:p>
            <a:pPr marL="257175" indent="-257175">
              <a:buAutoNum type="arabicParenR"/>
            </a:pPr>
            <a:endParaRPr lang="en-US" altLang="ko-KR" sz="800" b="1" dirty="0">
              <a:latin typeface="+mj-ea"/>
              <a:ea typeface="+mj-ea"/>
            </a:endParaRPr>
          </a:p>
          <a:p>
            <a:pPr marL="257175" indent="-257175">
              <a:buAutoNum type="arabicParenR"/>
            </a:pPr>
            <a:r>
              <a:rPr lang="en-US" altLang="ko-KR" sz="1600" b="1" dirty="0">
                <a:latin typeface="+mj-ea"/>
                <a:ea typeface="+mj-ea"/>
              </a:rPr>
              <a:t>Attention Score</a:t>
            </a:r>
            <a:r>
              <a:rPr lang="ko-KR" altLang="en-US" sz="1600" b="1" dirty="0">
                <a:latin typeface="+mj-ea"/>
                <a:ea typeface="+mj-ea"/>
              </a:rPr>
              <a:t>에서 미래 단어 부분에 </a:t>
            </a:r>
            <a:r>
              <a:rPr lang="en-US" altLang="ko-KR" sz="1600" b="1" dirty="0">
                <a:latin typeface="+mj-ea"/>
                <a:ea typeface="+mj-ea"/>
              </a:rPr>
              <a:t>Masking </a:t>
            </a:r>
            <a:r>
              <a:rPr lang="ko-KR" altLang="en-US" sz="1600" b="1" dirty="0">
                <a:latin typeface="+mj-ea"/>
                <a:ea typeface="+mj-ea"/>
              </a:rPr>
              <a:t>처리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95671E9-2E59-FA95-876F-0AF9BE94E97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1402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B8953-0D05-A9D3-1238-4B3FF3B8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A63F9-9459-687C-F7DE-D8C605A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619"/>
            <a:ext cx="9144001" cy="2660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9416D0-9EB8-B305-4E9F-31DF1F96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2" y="1058750"/>
            <a:ext cx="849371" cy="280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69FD92-9E30-783D-2A2E-8FAC77F0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52" y="999912"/>
            <a:ext cx="1026790" cy="397881"/>
          </a:xfrm>
          <a:prstGeom prst="rect">
            <a:avLst/>
          </a:prstGeom>
        </p:spPr>
      </p:pic>
      <p:pic>
        <p:nvPicPr>
          <p:cNvPr id="8" name="Picture 2" descr="13 Softmax Function">
            <a:extLst>
              <a:ext uri="{FF2B5EF4-FFF2-40B4-BE49-F238E27FC236}">
                <a16:creationId xmlns:a16="http://schemas.microsoft.com/office/drawing/2014/main" id="{4ACC2786-5D6C-0069-EF94-6B753F76F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8" t="2030" r="4659" b="-1374"/>
          <a:stretch/>
        </p:blipFill>
        <p:spPr bwMode="auto">
          <a:xfrm>
            <a:off x="5699302" y="2600067"/>
            <a:ext cx="1151627" cy="14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529CD3-1F69-52CC-C8AE-8DDFFF0AAB10}"/>
              </a:ext>
            </a:extLst>
          </p:cNvPr>
          <p:cNvSpPr txBox="1"/>
          <p:nvPr/>
        </p:nvSpPr>
        <p:spPr>
          <a:xfrm>
            <a:off x="131794" y="3566450"/>
            <a:ext cx="89058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 Masking</a:t>
            </a:r>
            <a:r>
              <a:rPr lang="ko-KR" altLang="en-US" sz="2000" b="1" dirty="0"/>
              <a:t>이란</a:t>
            </a:r>
            <a:r>
              <a:rPr lang="en-US" altLang="ko-KR" sz="2000" b="1" dirty="0"/>
              <a:t>?</a:t>
            </a:r>
          </a:p>
          <a:p>
            <a:endParaRPr lang="en-US" altLang="ko-KR" sz="1800" b="1" dirty="0"/>
          </a:p>
          <a:p>
            <a:r>
              <a:rPr lang="en-US" altLang="ko-KR" sz="1600" b="1" dirty="0"/>
              <a:t>: </a:t>
            </a:r>
            <a:r>
              <a:rPr lang="en-US" altLang="ko-KR" sz="1600" dirty="0"/>
              <a:t>Attention Score</a:t>
            </a:r>
            <a:r>
              <a:rPr lang="ko-KR" altLang="en-US" sz="1600" dirty="0"/>
              <a:t>의 미래 단어 부분에 </a:t>
            </a:r>
            <a:r>
              <a:rPr lang="ko-KR" altLang="en-US" sz="1600" dirty="0">
                <a:highlight>
                  <a:srgbClr val="FFFF00"/>
                </a:highlight>
              </a:rPr>
              <a:t>음의 무한대</a:t>
            </a:r>
            <a:r>
              <a:rPr lang="ko-KR" altLang="en-US" sz="1600" dirty="0"/>
              <a:t> 삽입 시켜 </a:t>
            </a:r>
            <a:r>
              <a:rPr lang="en-US" altLang="ko-KR" sz="1600" dirty="0" err="1"/>
              <a:t>Softmax</a:t>
            </a:r>
            <a:r>
              <a:rPr lang="ko-KR" altLang="en-US" sz="1600" dirty="0"/>
              <a:t>를 거치면서 </a:t>
            </a:r>
            <a:r>
              <a:rPr lang="en-US" altLang="ko-KR" sz="1600" dirty="0"/>
              <a:t>0</a:t>
            </a:r>
            <a:r>
              <a:rPr lang="ko-KR" altLang="en-US" sz="1600" dirty="0"/>
              <a:t>으로 변경</a:t>
            </a:r>
            <a:r>
              <a:rPr lang="en-US" altLang="ko-KR" sz="1600" dirty="0"/>
              <a:t>.</a:t>
            </a:r>
          </a:p>
          <a:p>
            <a:endParaRPr lang="en-US" altLang="ko-KR" sz="800" dirty="0"/>
          </a:p>
          <a:p>
            <a:r>
              <a:rPr lang="ko-KR" altLang="en-US" sz="1600" dirty="0"/>
              <a:t>  이렇게 되면 </a:t>
            </a:r>
            <a:r>
              <a:rPr lang="en-US" altLang="ko-KR" sz="1600" dirty="0">
                <a:solidFill>
                  <a:srgbClr val="FF0000"/>
                </a:solidFill>
              </a:rPr>
              <a:t>Attention weight</a:t>
            </a:r>
            <a:r>
              <a:rPr lang="ko-KR" altLang="en-US" sz="1600" dirty="0">
                <a:solidFill>
                  <a:srgbClr val="FF0000"/>
                </a:solidFill>
              </a:rPr>
              <a:t>를 사용할 때 미래 단어를 무시</a:t>
            </a:r>
            <a:r>
              <a:rPr lang="ko-KR" altLang="en-US" sz="1600" dirty="0"/>
              <a:t>할 수 있게 됨</a:t>
            </a:r>
            <a:r>
              <a:rPr lang="en-US" altLang="ko-KR" sz="1050" dirty="0"/>
              <a:t>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B3F78AF-DCF9-B6BD-E183-141F0FDD1868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 :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88167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8A3C-3314-AAFB-7E74-BB1E5C57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83A5C4-50BD-2848-D7FB-8D50BD6D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0" y="994193"/>
            <a:ext cx="2755955" cy="3950100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7326E2B3-3EB3-87ED-CE26-7905454F42CB}"/>
              </a:ext>
            </a:extLst>
          </p:cNvPr>
          <p:cNvSpPr/>
          <p:nvPr/>
        </p:nvSpPr>
        <p:spPr>
          <a:xfrm rot="16200000">
            <a:off x="2504888" y="2643035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C591A-C367-A7CA-0C68-055AE2D9B951}"/>
              </a:ext>
            </a:extLst>
          </p:cNvPr>
          <p:cNvSpPr txBox="1"/>
          <p:nvPr/>
        </p:nvSpPr>
        <p:spPr>
          <a:xfrm>
            <a:off x="3276210" y="1393577"/>
            <a:ext cx="5497175" cy="170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Cross Multi-Head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Attention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란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?</a:t>
            </a: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dirty="0" err="1">
                <a:latin typeface="+mj-ea"/>
                <a:ea typeface="+mj-ea"/>
              </a:rPr>
              <a:t>디코더가</a:t>
            </a:r>
            <a:r>
              <a:rPr lang="ko-KR" altLang="en-US" sz="1600" dirty="0">
                <a:latin typeface="+mj-ea"/>
                <a:ea typeface="+mj-ea"/>
              </a:rPr>
              <a:t> 인코더의 출력과 </a:t>
            </a:r>
            <a:r>
              <a:rPr lang="ko-KR" altLang="en-US" sz="1600" dirty="0" err="1">
                <a:latin typeface="+mj-ea"/>
                <a:ea typeface="+mj-ea"/>
              </a:rPr>
              <a:t>디코더</a:t>
            </a:r>
            <a:r>
              <a:rPr lang="ko-KR" altLang="en-US" sz="1600" dirty="0">
                <a:latin typeface="+mj-ea"/>
                <a:ea typeface="+mj-ea"/>
              </a:rPr>
              <a:t> 자신의 상태를 교차로 참조하며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여러 </a:t>
            </a:r>
            <a:r>
              <a:rPr lang="ko-KR" altLang="en-US" sz="1600" dirty="0" err="1">
                <a:latin typeface="+mj-ea"/>
                <a:ea typeface="+mj-ea"/>
              </a:rPr>
              <a:t>어텐션</a:t>
            </a:r>
            <a:r>
              <a:rPr lang="ko-KR" altLang="en-US" sz="1600" dirty="0">
                <a:latin typeface="+mj-ea"/>
                <a:ea typeface="+mj-ea"/>
              </a:rPr>
              <a:t> 헤드로 정보를 통합해 다음 단어 예측에 활용하는 기법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7063FB-4E57-8D18-9AA6-7B1076651634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:Crossed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54774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3E9E-DECC-219E-F4BE-2E7992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60A9B3-DACD-F434-CCB8-32B1EC6E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1"/>
          <a:stretch/>
        </p:blipFill>
        <p:spPr>
          <a:xfrm>
            <a:off x="2477386" y="1378830"/>
            <a:ext cx="4519228" cy="3764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75223-CAAE-B80B-B5BF-BC2B7CE6B863}"/>
              </a:ext>
            </a:extLst>
          </p:cNvPr>
          <p:cNvSpPr txBox="1"/>
          <p:nvPr/>
        </p:nvSpPr>
        <p:spPr>
          <a:xfrm>
            <a:off x="298363" y="1038678"/>
            <a:ext cx="8282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AutoNum type="arabicParenR"/>
            </a:pPr>
            <a:r>
              <a:rPr lang="en-US" altLang="ko-KR" sz="1600" dirty="0">
                <a:latin typeface="+mj-ea"/>
                <a:ea typeface="+mj-ea"/>
              </a:rPr>
              <a:t>Decoder</a:t>
            </a:r>
            <a:r>
              <a:rPr lang="ko-KR" altLang="en-US" sz="1600" dirty="0">
                <a:latin typeface="+mj-ea"/>
                <a:ea typeface="+mj-ea"/>
              </a:rPr>
              <a:t>의 입력 벡터로 </a:t>
            </a:r>
            <a:r>
              <a:rPr lang="en-US" altLang="ko-KR" sz="1600" dirty="0">
                <a:latin typeface="+mj-ea"/>
                <a:ea typeface="+mj-ea"/>
              </a:rPr>
              <a:t>Q</a:t>
            </a:r>
            <a:r>
              <a:rPr lang="ko-KR" altLang="en-US" sz="1600" dirty="0">
                <a:latin typeface="+mj-ea"/>
                <a:ea typeface="+mj-ea"/>
              </a:rPr>
              <a:t>를 구하고</a:t>
            </a:r>
            <a:r>
              <a:rPr lang="en-US" altLang="ko-KR" sz="1600" dirty="0">
                <a:latin typeface="+mj-ea"/>
                <a:ea typeface="+mj-ea"/>
              </a:rPr>
              <a:t>, Encoder</a:t>
            </a:r>
            <a:r>
              <a:rPr lang="ko-KR" altLang="en-US" sz="1600" dirty="0">
                <a:latin typeface="+mj-ea"/>
                <a:ea typeface="+mj-ea"/>
              </a:rPr>
              <a:t>의 출력 벡터로 </a:t>
            </a:r>
            <a:r>
              <a:rPr lang="en-US" altLang="ko-KR" sz="1600" dirty="0">
                <a:latin typeface="+mj-ea"/>
                <a:ea typeface="+mj-ea"/>
              </a:rPr>
              <a:t>K, V</a:t>
            </a:r>
            <a:r>
              <a:rPr lang="ko-KR" altLang="en-US" sz="1600" dirty="0">
                <a:latin typeface="+mj-ea"/>
                <a:ea typeface="+mj-ea"/>
              </a:rPr>
              <a:t>를 구한다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D20B489-8A6C-7EE8-9DF0-3843DCBEAB1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:Cross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77292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/>
        </p:nvSpPr>
        <p:spPr>
          <a:xfrm>
            <a:off x="1902425" y="2843883"/>
            <a:ext cx="4823400" cy="598200"/>
          </a:xfrm>
          <a:prstGeom prst="roundRect">
            <a:avLst>
              <a:gd name="adj" fmla="val 8170"/>
            </a:avLst>
          </a:prstGeom>
          <a:solidFill>
            <a:srgbClr val="FFE7A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기계</a:t>
            </a:r>
            <a:r>
              <a:rPr lang="en" sz="10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1000" dirty="0" err="1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번역</a:t>
            </a:r>
            <a:r>
              <a:rPr lang="en" sz="10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e.g.</a:t>
            </a:r>
            <a:endParaRPr sz="1000"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chemeClr val="accent6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Input: </a:t>
            </a:r>
            <a:r>
              <a:rPr lang="en" sz="1200" dirty="0" err="1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나는</a:t>
            </a: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학생이다</a:t>
            </a:r>
            <a:r>
              <a:rPr lang="en" sz="12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-&gt; Output: I am a student</a:t>
            </a:r>
            <a:endParaRPr dirty="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8" name="Google Shape;128;p33"/>
          <p:cNvSpPr txBox="1"/>
          <p:nvPr/>
        </p:nvSpPr>
        <p:spPr>
          <a:xfrm>
            <a:off x="523225" y="1170058"/>
            <a:ext cx="8024700" cy="126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기존 자연어 처리 모델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순환신경망(Recurrent neural network, RNN), LSTM(Long short-term memory) 등 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시퀀스 모델을 활용하여 언어 모델링과 기계 번역을 구현.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"/>
              <a:sym typeface="Google San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A3D32D-3A5F-FEC2-DC0C-A137DA40B1BE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1. Background</a:t>
            </a:r>
            <a:endParaRPr lang="ko-KR" altLang="en-US" sz="28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3716-B6E1-80A2-ED7F-30502E6E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1F30CAF-5C1E-839E-D6C4-19FFA0F33CC4}"/>
              </a:ext>
            </a:extLst>
          </p:cNvPr>
          <p:cNvGrpSpPr/>
          <p:nvPr/>
        </p:nvGrpSpPr>
        <p:grpSpPr>
          <a:xfrm>
            <a:off x="1433323" y="1292594"/>
            <a:ext cx="6694423" cy="3892791"/>
            <a:chOff x="1996848" y="993457"/>
            <a:chExt cx="6960734" cy="4047650"/>
          </a:xfrm>
        </p:grpSpPr>
        <p:sp>
          <p:nvSpPr>
            <p:cNvPr id="16" name="슬라이드 번호 개체 틀 6">
              <a:extLst>
                <a:ext uri="{FF2B5EF4-FFF2-40B4-BE49-F238E27FC236}">
                  <a16:creationId xmlns:a16="http://schemas.microsoft.com/office/drawing/2014/main" id="{84FD66C1-6681-6A97-3866-FF8711184865}"/>
                </a:ext>
              </a:extLst>
            </p:cNvPr>
            <p:cNvSpPr txBox="1">
              <a:spLocks/>
            </p:cNvSpPr>
            <p:nvPr/>
          </p:nvSpPr>
          <p:spPr>
            <a:xfrm>
              <a:off x="6457950" y="4767263"/>
              <a:ext cx="2057400" cy="273844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42D28E5-04C9-4CC0-98F4-7088F5F213A6}" type="slidenum">
                <a:rPr lang="ko-KR" altLang="en-US" sz="900"/>
                <a:pPr/>
                <a:t>40</a:t>
              </a:fld>
              <a:endParaRPr lang="ko-KR" altLang="en-US" sz="900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C550A3F-6394-9C5F-8EF7-8ADEE4D92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6848" y="993457"/>
              <a:ext cx="6960734" cy="39867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2019BC1-2411-E949-7BF8-43FFE3056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4314" y="1960266"/>
              <a:ext cx="242900" cy="35720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FF7F5C-28AA-A1BE-72E5-EA31ED27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0385" y="2310353"/>
              <a:ext cx="1026790" cy="397881"/>
            </a:xfrm>
            <a:prstGeom prst="rect">
              <a:avLst/>
            </a:prstGeom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80C1BEB4-A45B-E770-6FC3-52B3B3C5EEB0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:Crossed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2B7C9-FE94-5455-3854-A9799D64BCE7}"/>
              </a:ext>
            </a:extLst>
          </p:cNvPr>
          <p:cNvSpPr txBox="1"/>
          <p:nvPr/>
        </p:nvSpPr>
        <p:spPr>
          <a:xfrm>
            <a:off x="308997" y="1038678"/>
            <a:ext cx="674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2) Q</a:t>
            </a:r>
            <a:r>
              <a:rPr lang="ko-KR" altLang="en-US" sz="1600" dirty="0">
                <a:latin typeface="+mj-ea"/>
                <a:ea typeface="+mj-ea"/>
              </a:rPr>
              <a:t>와 </a:t>
            </a:r>
            <a:r>
              <a:rPr lang="en-US" altLang="ko-KR" sz="1600" dirty="0">
                <a:latin typeface="+mj-ea"/>
                <a:ea typeface="+mj-ea"/>
              </a:rPr>
              <a:t>K</a:t>
            </a:r>
            <a:r>
              <a:rPr lang="ko-KR" altLang="en-US" sz="1600" dirty="0">
                <a:latin typeface="+mj-ea"/>
                <a:ea typeface="+mj-ea"/>
              </a:rPr>
              <a:t>를 </a:t>
            </a:r>
            <a:r>
              <a:rPr lang="ko-KR" altLang="en-US" sz="1600" dirty="0" err="1">
                <a:latin typeface="+mj-ea"/>
                <a:ea typeface="+mj-ea"/>
              </a:rPr>
              <a:t>행렬곱해서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Attention Weight</a:t>
            </a:r>
            <a:r>
              <a:rPr lang="ko-KR" altLang="en-US" sz="1600" dirty="0">
                <a:latin typeface="+mj-ea"/>
                <a:ea typeface="+mj-ea"/>
              </a:rPr>
              <a:t>를 계산한다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49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3B327-DB7D-1519-8619-501A5182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DD6615-F49A-FE28-361B-562D1B2A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3" y="1977817"/>
            <a:ext cx="6235935" cy="1813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F7013-3233-8FDC-7FBB-85A95394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02" y="2985055"/>
            <a:ext cx="242900" cy="357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F978B-69C4-BC58-591F-0464FBF0A11B}"/>
              </a:ext>
            </a:extLst>
          </p:cNvPr>
          <p:cNvSpPr txBox="1"/>
          <p:nvPr/>
        </p:nvSpPr>
        <p:spPr>
          <a:xfrm>
            <a:off x="3006834" y="4504920"/>
            <a:ext cx="53146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</a:rPr>
              <a:t>* Attention</a:t>
            </a:r>
            <a:r>
              <a:rPr lang="ko-KR" altLang="en-US" sz="1050" b="1" dirty="0">
                <a:solidFill>
                  <a:schemeClr val="tx1"/>
                </a:solidFill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</a:rPr>
              <a:t>Value</a:t>
            </a:r>
            <a:r>
              <a:rPr lang="ko-KR" altLang="en-US" sz="1050" dirty="0">
                <a:solidFill>
                  <a:schemeClr val="tx1"/>
                </a:solidFill>
              </a:rPr>
              <a:t>에는 </a:t>
            </a:r>
            <a:r>
              <a:rPr lang="ko-KR" altLang="en-US" sz="1050" dirty="0" err="1">
                <a:solidFill>
                  <a:schemeClr val="tx1"/>
                </a:solidFill>
              </a:rPr>
              <a:t>어텐션</a:t>
            </a:r>
            <a:r>
              <a:rPr lang="ko-KR" altLang="en-US" sz="1050" dirty="0">
                <a:solidFill>
                  <a:schemeClr val="tx1"/>
                </a:solidFill>
              </a:rPr>
              <a:t> 가중치로 </a:t>
            </a:r>
            <a:r>
              <a:rPr lang="en-US" altLang="ko-KR" sz="1050" dirty="0">
                <a:solidFill>
                  <a:schemeClr val="tx1"/>
                </a:solidFill>
              </a:rPr>
              <a:t>V </a:t>
            </a:r>
            <a:r>
              <a:rPr lang="ko-KR" altLang="en-US" sz="1050" dirty="0">
                <a:solidFill>
                  <a:schemeClr val="tx1"/>
                </a:solidFill>
              </a:rPr>
              <a:t>벡터를 </a:t>
            </a:r>
            <a:r>
              <a:rPr lang="ko-KR" altLang="en-US" sz="1050" dirty="0" err="1">
                <a:solidFill>
                  <a:schemeClr val="tx1"/>
                </a:solidFill>
              </a:rPr>
              <a:t>가중합한</a:t>
            </a:r>
            <a:r>
              <a:rPr lang="ko-KR" altLang="en-US" sz="1050" dirty="0">
                <a:solidFill>
                  <a:schemeClr val="tx1"/>
                </a:solidFill>
              </a:rPr>
              <a:t> 결과로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이는 각 토큰의 중요도를 반영한 문맥 정보를 의미</a:t>
            </a:r>
            <a:endParaRPr lang="en-US" altLang="ko-KR" sz="135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406BCB8-3766-AB99-4C47-39E66C5B148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:Crossed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79DBF-99A2-E0E8-F55D-1DE19517B380}"/>
              </a:ext>
            </a:extLst>
          </p:cNvPr>
          <p:cNvSpPr txBox="1"/>
          <p:nvPr/>
        </p:nvSpPr>
        <p:spPr>
          <a:xfrm>
            <a:off x="308997" y="1038678"/>
            <a:ext cx="674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3) Attention vector</a:t>
            </a:r>
            <a:r>
              <a:rPr lang="ko-KR" altLang="en-US" sz="1600" dirty="0">
                <a:latin typeface="+mj-ea"/>
                <a:ea typeface="+mj-ea"/>
              </a:rPr>
              <a:t>와 </a:t>
            </a:r>
            <a:r>
              <a:rPr lang="en-US" altLang="ko-KR" sz="1600" dirty="0">
                <a:latin typeface="+mj-ea"/>
                <a:ea typeface="+mj-ea"/>
              </a:rPr>
              <a:t>V</a:t>
            </a:r>
            <a:r>
              <a:rPr lang="ko-KR" altLang="en-US" sz="1600" dirty="0">
                <a:latin typeface="+mj-ea"/>
                <a:ea typeface="+mj-ea"/>
              </a:rPr>
              <a:t>를 </a:t>
            </a:r>
            <a:r>
              <a:rPr lang="ko-KR" altLang="en-US" sz="1600" dirty="0" err="1">
                <a:latin typeface="+mj-ea"/>
                <a:ea typeface="+mj-ea"/>
              </a:rPr>
              <a:t>행렬곱해서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Attention Value</a:t>
            </a:r>
            <a:r>
              <a:rPr lang="ko-KR" altLang="en-US" sz="1600" dirty="0">
                <a:latin typeface="+mj-ea"/>
                <a:ea typeface="+mj-ea"/>
              </a:rPr>
              <a:t>를 만들어낸다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194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F55E-2BAE-51CC-5A49-F16284E4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548F9B-6714-A9BF-010B-D02E8EC3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63" y="1331065"/>
            <a:ext cx="8577839" cy="2882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20D525-0154-847F-8544-C2CB559B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882" y="2641203"/>
            <a:ext cx="242900" cy="35720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26C8DAC-F6CA-BE4A-7284-93B83AAF2421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:Crossed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Multi-Head</a:t>
            </a:r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en-US" altLang="ko-KR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E555E-D5FF-B94F-7F58-AA4C384A061E}"/>
              </a:ext>
            </a:extLst>
          </p:cNvPr>
          <p:cNvSpPr txBox="1"/>
          <p:nvPr/>
        </p:nvSpPr>
        <p:spPr>
          <a:xfrm>
            <a:off x="330263" y="1038678"/>
            <a:ext cx="8718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4) </a:t>
            </a:r>
            <a:r>
              <a:rPr lang="ko-KR" altLang="en-US" sz="1600" dirty="0">
                <a:latin typeface="+mj-ea"/>
                <a:ea typeface="+mj-ea"/>
              </a:rPr>
              <a:t>헤드 별로 구해진  </a:t>
            </a:r>
            <a:r>
              <a:rPr lang="en-US" altLang="ko-KR" sz="1600" dirty="0">
                <a:latin typeface="+mj-ea"/>
                <a:ea typeface="+mj-ea"/>
              </a:rPr>
              <a:t>Attention Value</a:t>
            </a:r>
            <a:r>
              <a:rPr lang="ko-KR" altLang="en-US" sz="1600" dirty="0">
                <a:latin typeface="+mj-ea"/>
                <a:ea typeface="+mj-ea"/>
              </a:rPr>
              <a:t>들을 옆으로 이어주고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아웃풋 가중치와 </a:t>
            </a:r>
            <a:r>
              <a:rPr lang="ko-KR" altLang="en-US" sz="1600" dirty="0" err="1">
                <a:latin typeface="+mj-ea"/>
                <a:ea typeface="+mj-ea"/>
              </a:rPr>
              <a:t>행렬곱해서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최종 결과를 계산한다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759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B18C-9996-96AB-014C-EDB7BF80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FD188-10A0-DBC8-5E15-B036DD95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893895"/>
            <a:ext cx="2755955" cy="395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D13EA6-4565-9D5A-E975-AA9F4AFB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016" y="893896"/>
            <a:ext cx="4908179" cy="2831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F68F8-524A-5016-596E-E4E9A8A84CBD}"/>
              </a:ext>
            </a:extLst>
          </p:cNvPr>
          <p:cNvSpPr txBox="1"/>
          <p:nvPr/>
        </p:nvSpPr>
        <p:spPr>
          <a:xfrm>
            <a:off x="3527870" y="3450729"/>
            <a:ext cx="575611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- Add(Residual Connect): </a:t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입력 정보와 변환된 출력을 더해 </a:t>
            </a:r>
            <a:r>
              <a:rPr lang="ko-KR" altLang="en-US" sz="1600" b="1" dirty="0" err="1">
                <a:highlight>
                  <a:srgbClr val="FFFF00"/>
                </a:highlight>
                <a:latin typeface="+mj-ea"/>
                <a:ea typeface="+mj-ea"/>
              </a:rPr>
              <a:t>그라디언트</a:t>
            </a:r>
            <a:r>
              <a:rPr lang="ko-KR" altLang="en-US" sz="1600" b="1" dirty="0">
                <a:highlight>
                  <a:srgbClr val="FFFF00"/>
                </a:highlight>
                <a:latin typeface="+mj-ea"/>
                <a:ea typeface="+mj-ea"/>
              </a:rPr>
              <a:t> 흐름을 원활히 </a:t>
            </a:r>
            <a:r>
              <a:rPr lang="ko-KR" altLang="en-US" sz="1600" dirty="0">
                <a:latin typeface="+mj-ea"/>
                <a:ea typeface="+mj-ea"/>
              </a:rPr>
              <a:t>하고 학습 안정성을 높이기 위해 사용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800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- Normalization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b="1" dirty="0">
                <a:highlight>
                  <a:srgbClr val="FFFF00"/>
                </a:highlight>
                <a:latin typeface="+mj-ea"/>
                <a:ea typeface="+mj-ea"/>
              </a:rPr>
              <a:t>각 위치의 분포를 정규화해 </a:t>
            </a:r>
            <a:r>
              <a:rPr lang="ko-KR" altLang="en-US" sz="1600" dirty="0">
                <a:latin typeface="+mj-ea"/>
                <a:ea typeface="+mj-ea"/>
              </a:rPr>
              <a:t>학습 속도와 모델 성능을 향상시키기 위해 사용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FB0E95-E3DD-D6AD-6817-5C757825F65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:Add &amp; Norm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28540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A1224-3E94-437A-DABA-79FA3DEF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B1D072-6B66-5E66-3923-68100C83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893895"/>
            <a:ext cx="2755955" cy="3950100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3E4C8DEF-9065-09B7-2439-69155EDD24FD}"/>
              </a:ext>
            </a:extLst>
          </p:cNvPr>
          <p:cNvSpPr/>
          <p:nvPr/>
        </p:nvSpPr>
        <p:spPr>
          <a:xfrm rot="16200000">
            <a:off x="2612882" y="1985035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642E3926-4969-0268-7269-63AEA86C79C3}"/>
              </a:ext>
            </a:extLst>
          </p:cNvPr>
          <p:cNvSpPr/>
          <p:nvPr/>
        </p:nvSpPr>
        <p:spPr>
          <a:xfrm rot="16200000">
            <a:off x="1691331" y="2605083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33B17-7AF2-70D3-8B98-E308C6A39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79" y="3584583"/>
            <a:ext cx="5644350" cy="378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9652D9-6F22-C969-6B13-0C2540F8CE53}"/>
              </a:ext>
            </a:extLst>
          </p:cNvPr>
          <p:cNvSpPr txBox="1"/>
          <p:nvPr/>
        </p:nvSpPr>
        <p:spPr>
          <a:xfrm>
            <a:off x="3136067" y="1117138"/>
            <a:ext cx="5956086" cy="127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Feed Forward</a:t>
            </a: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란</a:t>
            </a:r>
            <a:r>
              <a:rPr lang="en-US" altLang="ko-KR" sz="2000" b="1" dirty="0">
                <a:latin typeface="+mj-ea"/>
                <a:ea typeface="+mj-ea"/>
                <a:cs typeface="Calibri" panose="020F0502020204030204" pitchFamily="34" charset="0"/>
              </a:rPr>
              <a:t>?</a:t>
            </a:r>
          </a:p>
          <a:p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두 개의 선형 변환과 활성 함수를 거치며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입력 정보를 더 복잡하게 변환해 모델의 표현력을 높이는 모듈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EE4D456-D4C0-3D1C-A670-5A85B999B73F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:Feed Forward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569338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3D1CF-6D8E-C040-000E-7E4F4A54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8A118C-DFE6-0498-26D3-36F5FB1C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893895"/>
            <a:ext cx="2755955" cy="3950100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2239BB81-E870-7710-3B1C-981744BC86E8}"/>
              </a:ext>
            </a:extLst>
          </p:cNvPr>
          <p:cNvSpPr/>
          <p:nvPr/>
        </p:nvSpPr>
        <p:spPr>
          <a:xfrm rot="16200000">
            <a:off x="2619351" y="1336738"/>
            <a:ext cx="194095" cy="25232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3ACEDD-F5A8-C4F3-4121-5784ED38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168" y="860470"/>
            <a:ext cx="3150698" cy="4276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FB40-6A6F-8062-CBA7-BFFDA1927875}"/>
              </a:ext>
            </a:extLst>
          </p:cNvPr>
          <p:cNvSpPr txBox="1"/>
          <p:nvPr/>
        </p:nvSpPr>
        <p:spPr>
          <a:xfrm>
            <a:off x="5971341" y="2921122"/>
            <a:ext cx="953627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4 x 37000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49D29-9F6E-54E0-7297-E94D567B336A}"/>
              </a:ext>
            </a:extLst>
          </p:cNvPr>
          <p:cNvSpPr txBox="1"/>
          <p:nvPr/>
        </p:nvSpPr>
        <p:spPr>
          <a:xfrm>
            <a:off x="5680619" y="4711519"/>
            <a:ext cx="7540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4 x 512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14439-4C2C-D76F-0172-4AC8FCF0B786}"/>
              </a:ext>
            </a:extLst>
          </p:cNvPr>
          <p:cNvSpPr txBox="1"/>
          <p:nvPr/>
        </p:nvSpPr>
        <p:spPr>
          <a:xfrm>
            <a:off x="5957857" y="1176619"/>
            <a:ext cx="953627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4 x 37000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8F3924-17F0-BE0D-4F0D-39B6B2997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621" y="3331515"/>
            <a:ext cx="721603" cy="359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2A8C3-FF35-01D3-F3C7-0BD6691B3A33}"/>
              </a:ext>
            </a:extLst>
          </p:cNvPr>
          <p:cNvSpPr txBox="1"/>
          <p:nvPr/>
        </p:nvSpPr>
        <p:spPr>
          <a:xfrm>
            <a:off x="5858071" y="3782731"/>
            <a:ext cx="11532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512 x 37000</a:t>
            </a:r>
            <a:endParaRPr lang="ko-KR" altLang="en-US" sz="105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DFE9E3-0588-8184-94AD-1E20666F8F2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br>
              <a:rPr lang="en-US" altLang="ko-KR" sz="2800" b="1" dirty="0"/>
            </a:br>
            <a:r>
              <a:rPr lang="en-US" altLang="ko-KR" sz="1800" b="1" dirty="0"/>
              <a:t>     </a:t>
            </a: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:Feed Forward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373377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EE43C-BF09-9DA9-8858-D50EEB901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FE600E-A6F5-FEBC-5825-FA8C9C02B04F}"/>
              </a:ext>
            </a:extLst>
          </p:cNvPr>
          <p:cNvSpPr txBox="1"/>
          <p:nvPr/>
        </p:nvSpPr>
        <p:spPr>
          <a:xfrm flipH="1">
            <a:off x="237628" y="792340"/>
            <a:ext cx="7343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시퀀스 변환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(Sequence Transduction)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작업에서 중요 요소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A77E18-FBF1-AF18-0789-41662E269568}"/>
              </a:ext>
            </a:extLst>
          </p:cNvPr>
          <p:cNvGrpSpPr/>
          <p:nvPr/>
        </p:nvGrpSpPr>
        <p:grpSpPr>
          <a:xfrm>
            <a:off x="3368638" y="1398396"/>
            <a:ext cx="2406723" cy="3431807"/>
            <a:chOff x="3620085" y="1983545"/>
            <a:chExt cx="1772530" cy="252749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1DAB45B-0976-F0CD-E99C-5EE0684BE812}"/>
                </a:ext>
              </a:extLst>
            </p:cNvPr>
            <p:cNvCxnSpPr/>
            <p:nvPr/>
          </p:nvCxnSpPr>
          <p:spPr>
            <a:xfrm>
              <a:off x="4506350" y="2213317"/>
              <a:ext cx="0" cy="2035126"/>
            </a:xfrm>
            <a:prstGeom prst="line">
              <a:avLst/>
            </a:prstGeom>
            <a:ln w="28575">
              <a:solidFill>
                <a:srgbClr val="01499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475A58B-E86F-97C7-5FFF-B02ED36F2CDF}"/>
                </a:ext>
              </a:extLst>
            </p:cNvPr>
            <p:cNvSpPr/>
            <p:nvPr/>
          </p:nvSpPr>
          <p:spPr>
            <a:xfrm>
              <a:off x="3620085" y="1983545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1. Computational Complexity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20F4D1-A53A-00A4-B570-0D7E1BA06841}"/>
                </a:ext>
              </a:extLst>
            </p:cNvPr>
            <p:cNvSpPr/>
            <p:nvPr/>
          </p:nvSpPr>
          <p:spPr>
            <a:xfrm>
              <a:off x="3620086" y="2912013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2. Parallelizability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8028505-BD70-358A-FDFC-7221BEBD4C92}"/>
                </a:ext>
              </a:extLst>
            </p:cNvPr>
            <p:cNvSpPr/>
            <p:nvPr/>
          </p:nvSpPr>
          <p:spPr>
            <a:xfrm>
              <a:off x="3620086" y="3840481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3. Long-Range Dependencies 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4474C9A5-1667-E61B-0EDB-AB30AC11F94F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3. Why Self-Attention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6270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438F-224C-6887-A733-5C3A9A29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FBAE5EF-3A75-7B96-BB67-A1884D6A0A57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3. Why Self-Attention</a:t>
            </a:r>
            <a:br>
              <a:rPr lang="en-US" altLang="ko-KR" sz="2800" b="1" dirty="0"/>
            </a:br>
            <a:r>
              <a:rPr lang="en-US" altLang="ko-KR" sz="2800" b="1" dirty="0"/>
              <a:t>    </a:t>
            </a:r>
            <a:r>
              <a:rPr lang="en-US" altLang="ko-KR" sz="2000" b="1" dirty="0"/>
              <a:t>1. Computational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Complexity</a:t>
            </a:r>
            <a:endParaRPr lang="en-US" altLang="ko-KR" sz="1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DA7AF5-1C71-D5EA-F083-4A5CD39E6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88"/>
          <a:stretch/>
        </p:blipFill>
        <p:spPr bwMode="auto">
          <a:xfrm>
            <a:off x="1974574" y="1861930"/>
            <a:ext cx="5194852" cy="19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06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FFE8-197C-EDEF-533A-151FB0A5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77A400-D18F-1198-9344-DBC66A65313D}"/>
              </a:ext>
            </a:extLst>
          </p:cNvPr>
          <p:cNvSpPr txBox="1"/>
          <p:nvPr/>
        </p:nvSpPr>
        <p:spPr>
          <a:xfrm flipH="1">
            <a:off x="237360" y="1066498"/>
            <a:ext cx="664616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RNN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입력을 순차적으로 처리 → 병렬 처리 어려움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CNN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여러 필터 동시 적용 →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RNN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보다는 용이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Self-Attention :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모든 입력 단어 동시 처리 → 완전한 병렬 처리 가능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DF04C05-0BFC-5821-1A4D-A86BF1EE77D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3. Why Self-Attention</a:t>
            </a:r>
            <a:br>
              <a:rPr lang="en-US" altLang="ko-KR" sz="2800" b="1" dirty="0"/>
            </a:br>
            <a:r>
              <a:rPr lang="en-US" altLang="ko-KR" sz="2000" b="1" dirty="0"/>
              <a:t>    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Parallelizability</a:t>
            </a:r>
            <a:endParaRPr lang="en-US" altLang="ko-KR" sz="20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72CBAC-A11A-C75A-6348-EF038DE0CB78}"/>
              </a:ext>
            </a:extLst>
          </p:cNvPr>
          <p:cNvGrpSpPr/>
          <p:nvPr/>
        </p:nvGrpSpPr>
        <p:grpSpPr>
          <a:xfrm>
            <a:off x="3984487" y="2571750"/>
            <a:ext cx="4170017" cy="1992313"/>
            <a:chOff x="0" y="1574800"/>
            <a:chExt cx="4170017" cy="199231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900BF0E-28CA-0840-F6F0-88D82850C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82"/>
            <a:stretch/>
          </p:blipFill>
          <p:spPr bwMode="auto">
            <a:xfrm>
              <a:off x="0" y="1574800"/>
              <a:ext cx="2827130" cy="199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9F62C0-10D6-7B4A-9636-C672292A2A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11" r="28503"/>
            <a:stretch/>
          </p:blipFill>
          <p:spPr bwMode="auto">
            <a:xfrm>
              <a:off x="2827130" y="1574800"/>
              <a:ext cx="1342887" cy="199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555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5E15-9BFE-1180-B828-104EBC3BF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09BFCE72-86E1-BD34-0B9F-EDC8C0D153DC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3. Why Self-Attention</a:t>
            </a:r>
            <a:br>
              <a:rPr lang="en-US" altLang="ko-KR" sz="2800" b="1" dirty="0"/>
            </a:br>
            <a:r>
              <a:rPr lang="en-US" altLang="ko-KR" sz="2000" b="1" dirty="0"/>
              <a:t>    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Long-Range Dependencies</a:t>
            </a:r>
            <a:endParaRPr lang="en-US" altLang="ko-KR" sz="20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B86A03-E9D4-4AAA-9D9E-D8FCAA8EFD11}"/>
              </a:ext>
            </a:extLst>
          </p:cNvPr>
          <p:cNvGrpSpPr/>
          <p:nvPr/>
        </p:nvGrpSpPr>
        <p:grpSpPr>
          <a:xfrm>
            <a:off x="1853096" y="1987861"/>
            <a:ext cx="5437809" cy="1992313"/>
            <a:chOff x="141356" y="2752070"/>
            <a:chExt cx="5437809" cy="199231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20D6E37-1ED1-E8E4-7B5C-A559B08BDB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309"/>
            <a:stretch/>
          </p:blipFill>
          <p:spPr bwMode="auto">
            <a:xfrm>
              <a:off x="141356" y="2752070"/>
              <a:ext cx="2897809" cy="199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EB7256-CD0B-EF6C-6AD9-DDE27F80A6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2"/>
            <a:stretch/>
          </p:blipFill>
          <p:spPr bwMode="auto">
            <a:xfrm>
              <a:off x="3039165" y="2752070"/>
              <a:ext cx="2540000" cy="199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449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/>
        </p:nvSpPr>
        <p:spPr>
          <a:xfrm>
            <a:off x="523225" y="1318747"/>
            <a:ext cx="8024700" cy="16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RNN: </a:t>
            </a:r>
            <a:r>
              <a:rPr lang="en" sz="2000" b="1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대표적인</a:t>
            </a:r>
            <a:r>
              <a:rPr lang="en" sz="2000" b="1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</a:t>
            </a:r>
            <a:r>
              <a:rPr lang="en" sz="2000" b="1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시퀀스</a:t>
            </a:r>
            <a:r>
              <a:rPr lang="en" sz="2000" b="1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</a:t>
            </a:r>
            <a:r>
              <a:rPr lang="en" sz="2000" b="1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모델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  <a:p>
            <a:pPr marL="457200" lvl="0" indent="-3175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활용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: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순차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데이터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예측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방법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: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시퀀스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단위로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입력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cell: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이전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값에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대한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메모리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	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cell의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hidden states(    )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가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다음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cell의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입력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745" y="1046297"/>
            <a:ext cx="2817606" cy="12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/>
        </p:nvSpPr>
        <p:spPr>
          <a:xfrm>
            <a:off x="5772750" y="2259522"/>
            <a:ext cx="353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1. (a): RNN, </a:t>
            </a:r>
            <a:br>
              <a:rPr lang="en" sz="1200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200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(b): Feedforward Neural Network</a:t>
            </a:r>
            <a:endParaRPr sz="1200"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34"/>
          <p:cNvSpPr txBox="1"/>
          <p:nvPr/>
        </p:nvSpPr>
        <p:spPr>
          <a:xfrm>
            <a:off x="523225" y="4557025"/>
            <a:ext cx="802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 Light"/>
              <a:buAutoNum type="arabicPeriod"/>
            </a:pPr>
            <a:r>
              <a:rPr lang="en" sz="800" u="sng" dirty="0">
                <a:solidFill>
                  <a:schemeClr val="hlink"/>
                </a:solidFill>
                <a:latin typeface="Roboto Mono Light"/>
                <a:ea typeface="Roboto Mono Light"/>
                <a:cs typeface="Roboto Mono Light"/>
                <a:sym typeface="Roboto Mono Light"/>
                <a:hlinkClick r:id="rId4"/>
              </a:rPr>
              <a:t>https://www.researchgate.net/figure/Recurrent-Neural-Network-and-Feed-Forward-Neural-Network-structures_fig3_369900531</a:t>
            </a:r>
            <a:endParaRPr sz="800"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 Light"/>
              <a:buAutoNum type="arabicPeriod"/>
            </a:pPr>
            <a:r>
              <a:rPr lang="en" sz="800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https://web.stanford.edu/~shervine/teaching/cs-230/cheatsheet-recurrent-neural-networks</a:t>
            </a:r>
            <a:endParaRPr sz="800"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47" name="Google Shape;1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50" y="2735022"/>
            <a:ext cx="2817599" cy="974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4"/>
          <p:cNvSpPr txBox="1"/>
          <p:nvPr/>
        </p:nvSpPr>
        <p:spPr>
          <a:xfrm>
            <a:off x="5772750" y="3709297"/>
            <a:ext cx="3534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2. RNN</a:t>
            </a:r>
            <a:endParaRPr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49" name="Google Shape;149;p34" title="[0,0,0,&quot;http://www.texrendr.com/?eqn=h_t#0&quot;]"/>
          <p:cNvPicPr preferRelativeResize="0"/>
          <p:nvPr/>
        </p:nvPicPr>
        <p:blipFill rotWithShape="1">
          <a:blip r:embed="rId6">
            <a:alphaModFix/>
          </a:blip>
          <a:srcRect l="83956"/>
          <a:stretch/>
        </p:blipFill>
        <p:spPr>
          <a:xfrm>
            <a:off x="3381884" y="2756289"/>
            <a:ext cx="222554" cy="23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1837C72-44C6-FE28-587D-BED7EC967A41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1. Background</a:t>
            </a:r>
            <a:endParaRPr lang="ko-KR" altLang="en-US" sz="28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BA4B8-11BE-CA13-7868-9DFB36DAC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52EC9F-BDB9-C268-707C-7122646C7883}"/>
              </a:ext>
            </a:extLst>
          </p:cNvPr>
          <p:cNvGrpSpPr/>
          <p:nvPr/>
        </p:nvGrpSpPr>
        <p:grpSpPr>
          <a:xfrm>
            <a:off x="3416486" y="988215"/>
            <a:ext cx="2311028" cy="3549848"/>
            <a:chOff x="3685736" y="1762858"/>
            <a:chExt cx="1772529" cy="345596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4D5493B-6E88-3CBD-CA1F-C38CAC84AF9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992630"/>
              <a:ext cx="0" cy="3150870"/>
            </a:xfrm>
            <a:prstGeom prst="line">
              <a:avLst/>
            </a:prstGeom>
            <a:ln w="28575">
              <a:solidFill>
                <a:srgbClr val="01499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BFD988F-220E-CF5C-14DD-DBD99E4A1861}"/>
                </a:ext>
              </a:extLst>
            </p:cNvPr>
            <p:cNvSpPr/>
            <p:nvPr/>
          </p:nvSpPr>
          <p:spPr>
            <a:xfrm>
              <a:off x="3685736" y="1762858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1.</a:t>
              </a:r>
              <a:r>
                <a:rPr lang="ko-KR" altLang="en-US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Training</a:t>
              </a:r>
              <a:r>
                <a:rPr lang="ko-KR" altLang="en-US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Data</a:t>
              </a:r>
              <a:r>
                <a:rPr lang="ko-KR" altLang="en-US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and</a:t>
              </a:r>
              <a:r>
                <a:rPr lang="ko-KR" altLang="en-US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Batching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D64A36A-418E-7AAF-E5F8-2335B994A2F9}"/>
                </a:ext>
              </a:extLst>
            </p:cNvPr>
            <p:cNvSpPr/>
            <p:nvPr/>
          </p:nvSpPr>
          <p:spPr>
            <a:xfrm>
              <a:off x="3685736" y="2691326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2. Hardware and Schedule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799CDD3-01DF-B837-09FC-A0E6C5F2518A}"/>
                </a:ext>
              </a:extLst>
            </p:cNvPr>
            <p:cNvSpPr/>
            <p:nvPr/>
          </p:nvSpPr>
          <p:spPr>
            <a:xfrm>
              <a:off x="3685736" y="3619794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3. Optimizer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74875BE-EF4B-E921-2EC1-269F69734112}"/>
                </a:ext>
              </a:extLst>
            </p:cNvPr>
            <p:cNvSpPr/>
            <p:nvPr/>
          </p:nvSpPr>
          <p:spPr>
            <a:xfrm>
              <a:off x="3685736" y="4548262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4. Regularization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B503292E-CE51-2B77-CF3E-D89254A1C02F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4. Training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846158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03F83-F3C1-F68C-3CDF-C883976D0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D1346-43AA-9F9E-6E7F-584AE73CF2BE}"/>
              </a:ext>
            </a:extLst>
          </p:cNvPr>
          <p:cNvSpPr txBox="1"/>
          <p:nvPr/>
        </p:nvSpPr>
        <p:spPr>
          <a:xfrm flipH="1">
            <a:off x="237629" y="1534436"/>
            <a:ext cx="66461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[Data]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WMT 2014 English-German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WMT 2014 English-French dataset</a:t>
            </a:r>
          </a:p>
          <a:p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[Tokenization]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Byte Pair Encoding(BPE)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사용해서</a:t>
            </a:r>
            <a:r>
              <a:rPr lang="en-US" altLang="ko-KR" sz="1600" dirty="0" err="1">
                <a:latin typeface="+mj-ea"/>
                <a:ea typeface="+mj-ea"/>
                <a:cs typeface="Pretendard Medium" panose="02000603000000020004" pitchFamily="50" charset="-127"/>
              </a:rPr>
              <a:t>subword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단위로 변환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[Batching]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문장 길이에 따라 배치 구성 → 학습 효율 최적화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한 배치당 약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25,000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개의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    소스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(source)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토큰과 </a:t>
            </a:r>
            <a:r>
              <a:rPr lang="ko-KR" altLang="en-US" sz="1600" dirty="0" err="1">
                <a:latin typeface="+mj-ea"/>
                <a:ea typeface="+mj-ea"/>
                <a:cs typeface="Pretendard Medium" panose="02000603000000020004" pitchFamily="50" charset="-127"/>
              </a:rPr>
              <a:t>타켓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(target)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토큰 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2B4307-8870-C131-FDF5-A329C2ED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308"/>
          <a:stretch/>
        </p:blipFill>
        <p:spPr>
          <a:xfrm>
            <a:off x="6129337" y="1012262"/>
            <a:ext cx="2777034" cy="1501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0A211A-0C4F-83AF-52E4-434D90CE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6" y="2812383"/>
            <a:ext cx="2777033" cy="20508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CAFEEA6-0626-8CD8-2FEC-38AE00F22149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4. Training</a:t>
            </a:r>
          </a:p>
          <a:p>
            <a:r>
              <a:rPr lang="en-US" altLang="ko-KR" sz="2000" b="1" dirty="0"/>
              <a:t>      1. Training Data and Batching</a:t>
            </a:r>
          </a:p>
        </p:txBody>
      </p:sp>
    </p:spTree>
    <p:extLst>
      <p:ext uri="{BB962C8B-B14F-4D97-AF65-F5344CB8AC3E}">
        <p14:creationId xmlns:p14="http://schemas.microsoft.com/office/powerpoint/2010/main" val="1515110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D588-1CD4-5198-6702-73884A2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00C9BD-236E-86DF-D142-EF91D173A601}"/>
              </a:ext>
            </a:extLst>
          </p:cNvPr>
          <p:cNvSpPr txBox="1"/>
          <p:nvPr/>
        </p:nvSpPr>
        <p:spPr>
          <a:xfrm>
            <a:off x="269528" y="1561126"/>
            <a:ext cx="64077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[GPU]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8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개의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NVIDIA P100 GPU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Pretendard Medium" panose="0200060300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[Base model]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100,000 step (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약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12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시간 훈련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한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스텝 당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0.4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초 소요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Pretendard Medium" panose="0200060300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Pretendard Medium" panose="02000603000000020004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[B</a:t>
            </a:r>
            <a:r>
              <a:rPr lang="en-US" altLang="ko-KR" sz="1600" dirty="0" err="1">
                <a:latin typeface="+mj-ea"/>
                <a:ea typeface="+mj-ea"/>
                <a:cs typeface="Pretendard Medium" panose="02000603000000020004" pitchFamily="50" charset="-127"/>
              </a:rPr>
              <a:t>ig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 model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300,000 step (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약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3.5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일 훈련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→ 훈련 시간이 짧음에도 기존 모델보다 더 높은 성능 달성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CC3B65-3986-7D80-8822-2CE2A23E7494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4. Training</a:t>
            </a:r>
            <a:br>
              <a:rPr lang="en-US" altLang="ko-KR" sz="2800" b="1" dirty="0"/>
            </a:br>
            <a:r>
              <a:rPr lang="en-US" altLang="ko-KR" sz="2000" b="1" dirty="0"/>
              <a:t>    2. Hardware and Schedule</a:t>
            </a:r>
          </a:p>
        </p:txBody>
      </p:sp>
    </p:spTree>
    <p:extLst>
      <p:ext uri="{BB962C8B-B14F-4D97-AF65-F5344CB8AC3E}">
        <p14:creationId xmlns:p14="http://schemas.microsoft.com/office/powerpoint/2010/main" val="786196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674B1-886D-65C0-3DC0-38800FD1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9981C9B-B085-E9B1-E4FC-9A21D50550FA}"/>
              </a:ext>
            </a:extLst>
          </p:cNvPr>
          <p:cNvSpPr txBox="1"/>
          <p:nvPr/>
        </p:nvSpPr>
        <p:spPr>
          <a:xfrm>
            <a:off x="237360" y="1237105"/>
            <a:ext cx="797768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Adam optimizer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하이퍼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 파라미터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[Learning Rate]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 err="1">
                <a:latin typeface="+mj-ea"/>
                <a:ea typeface="+mj-ea"/>
                <a:cs typeface="Pretendard Medium" panose="02000603000000020004" pitchFamily="50" charset="-127"/>
              </a:rPr>
              <a:t>Warmup_steps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(=4000)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에는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학습률을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 선형으로 증가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이후에는 감소하도록 설정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406596-50BA-D30C-30B6-374DDFF3C64F}"/>
              </a:ext>
            </a:extLst>
          </p:cNvPr>
          <p:cNvGrpSpPr/>
          <p:nvPr/>
        </p:nvGrpSpPr>
        <p:grpSpPr>
          <a:xfrm>
            <a:off x="2310003" y="1912620"/>
            <a:ext cx="3261931" cy="270161"/>
            <a:chOff x="2429065" y="2049176"/>
            <a:chExt cx="3261931" cy="270161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3845BF3-8980-FB6D-A680-4D48A960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53564"/>
            <a:stretch/>
          </p:blipFill>
          <p:spPr>
            <a:xfrm>
              <a:off x="2429065" y="2049176"/>
              <a:ext cx="1731772" cy="27016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82FCA2ED-5D33-E805-533E-F6E45E4B5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642" t="50000" b="3564"/>
            <a:stretch/>
          </p:blipFill>
          <p:spPr>
            <a:xfrm>
              <a:off x="4160837" y="2049177"/>
              <a:ext cx="1530159" cy="27016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C651B0-E0A4-DCFF-8884-39C3E7AB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24" y="3536211"/>
            <a:ext cx="6734678" cy="7403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A0A61DF-2AF5-E67B-C9F2-E0353950C50D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4. Training</a:t>
            </a:r>
          </a:p>
          <a:p>
            <a:r>
              <a:rPr lang="en-US" altLang="ko-KR" sz="2000" b="1" dirty="0"/>
              <a:t>      3. Optimizer</a:t>
            </a:r>
          </a:p>
        </p:txBody>
      </p:sp>
    </p:spTree>
    <p:extLst>
      <p:ext uri="{BB962C8B-B14F-4D97-AF65-F5344CB8AC3E}">
        <p14:creationId xmlns:p14="http://schemas.microsoft.com/office/powerpoint/2010/main" val="682657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C14A-DDA6-0213-F9A9-66336885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A3CF8-BFF8-DB39-7346-3E57F1CBA7AA}"/>
              </a:ext>
            </a:extLst>
          </p:cNvPr>
          <p:cNvSpPr txBox="1"/>
          <p:nvPr/>
        </p:nvSpPr>
        <p:spPr>
          <a:xfrm>
            <a:off x="237360" y="1348469"/>
            <a:ext cx="607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3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가지 정규화 기법 사용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과적합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 방지 위해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Pretendard Medium" panose="02000603000000020004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DF1DE3-ACAD-E1E5-F157-507EE76C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084744"/>
            <a:ext cx="6301080" cy="26666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A60413-7D3C-AB37-60EC-A9EA86B02DFB}"/>
              </a:ext>
            </a:extLst>
          </p:cNvPr>
          <p:cNvSpPr/>
          <p:nvPr/>
        </p:nvSpPr>
        <p:spPr>
          <a:xfrm>
            <a:off x="1662113" y="4186238"/>
            <a:ext cx="5610225" cy="433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12E96AE-E454-9738-C004-0B2F279C5461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4. Training</a:t>
            </a:r>
          </a:p>
          <a:p>
            <a:r>
              <a:rPr lang="en-US" altLang="ko-KR" sz="2000" b="1" dirty="0"/>
              <a:t>      4. Regulation</a:t>
            </a:r>
          </a:p>
        </p:txBody>
      </p:sp>
    </p:spTree>
    <p:extLst>
      <p:ext uri="{BB962C8B-B14F-4D97-AF65-F5344CB8AC3E}">
        <p14:creationId xmlns:p14="http://schemas.microsoft.com/office/powerpoint/2010/main" val="1677587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23C4-377C-2C5F-45B7-A765D700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A174E6-A672-1B1D-3D35-D457E10B1E06}"/>
              </a:ext>
            </a:extLst>
          </p:cNvPr>
          <p:cNvGrpSpPr/>
          <p:nvPr/>
        </p:nvGrpSpPr>
        <p:grpSpPr>
          <a:xfrm>
            <a:off x="3187886" y="1293129"/>
            <a:ext cx="2768228" cy="2833688"/>
            <a:chOff x="3620086" y="1983545"/>
            <a:chExt cx="1772529" cy="2527496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CC583B-2410-D741-F184-4D119E785DC1}"/>
                </a:ext>
              </a:extLst>
            </p:cNvPr>
            <p:cNvCxnSpPr/>
            <p:nvPr/>
          </p:nvCxnSpPr>
          <p:spPr>
            <a:xfrm>
              <a:off x="4506350" y="2213317"/>
              <a:ext cx="0" cy="2035126"/>
            </a:xfrm>
            <a:prstGeom prst="line">
              <a:avLst/>
            </a:prstGeom>
            <a:ln w="28575">
              <a:solidFill>
                <a:srgbClr val="01499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E7B765-F017-5AA9-48C8-9E4C62E33785}"/>
                </a:ext>
              </a:extLst>
            </p:cNvPr>
            <p:cNvSpPr/>
            <p:nvPr/>
          </p:nvSpPr>
          <p:spPr>
            <a:xfrm>
              <a:off x="3620086" y="1983545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1. Machine</a:t>
              </a:r>
              <a:r>
                <a:rPr lang="ko-KR" altLang="en-US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Translation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5C2731-8C95-EE40-D130-569B3A00CF91}"/>
                </a:ext>
              </a:extLst>
            </p:cNvPr>
            <p:cNvSpPr/>
            <p:nvPr/>
          </p:nvSpPr>
          <p:spPr>
            <a:xfrm>
              <a:off x="3620086" y="2912013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2. Model Variations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BD92EE6-3712-19ED-F39B-67A7128A6AD8}"/>
                </a:ext>
              </a:extLst>
            </p:cNvPr>
            <p:cNvSpPr/>
            <p:nvPr/>
          </p:nvSpPr>
          <p:spPr>
            <a:xfrm>
              <a:off x="3620086" y="3840481"/>
              <a:ext cx="1772529" cy="670560"/>
            </a:xfrm>
            <a:prstGeom prst="roundRect">
              <a:avLst/>
            </a:prstGeom>
            <a:solidFill>
              <a:srgbClr val="0149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+mj-ea"/>
                  <a:ea typeface="+mj-ea"/>
                  <a:cs typeface="Pretendard Medium" panose="02000603000000020004" pitchFamily="50" charset="-127"/>
                </a:rPr>
                <a:t>3. English Constituency Parsing</a:t>
              </a:r>
              <a:endParaRPr lang="ko-KR" altLang="en-US" sz="1800" dirty="0">
                <a:solidFill>
                  <a:schemeClr val="bg1"/>
                </a:solidFill>
                <a:latin typeface="+mj-ea"/>
                <a:ea typeface="+mj-ea"/>
                <a:cs typeface="Pretendard Medium" panose="02000603000000020004" pitchFamily="50" charset="-127"/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BF4BD26F-0B32-45C8-8B76-CA82BE13D76B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5. Results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40327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AC4E2-1438-49F5-AA15-A0781788D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9D330D-DAAE-EFEF-6558-40493C4C4336}"/>
              </a:ext>
            </a:extLst>
          </p:cNvPr>
          <p:cNvSpPr txBox="1"/>
          <p:nvPr/>
        </p:nvSpPr>
        <p:spPr>
          <a:xfrm>
            <a:off x="242376" y="1256742"/>
            <a:ext cx="6072684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[WMT 2014 English-to-German translation task]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BLEU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점수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28.4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경쟁 모델들에 비해 훈련 비용 훨씬 적음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[WMT 2014 English-to-French translation task]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BLEU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점수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41.0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이전 최고 성능 모델 대비 훈련비용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1/4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62D8B3-8FF2-27FF-D790-0715507C541F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5. Results</a:t>
            </a:r>
          </a:p>
          <a:p>
            <a:r>
              <a:rPr lang="en-US" altLang="ko-KR" sz="2000" b="1" dirty="0"/>
              <a:t>     1.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18629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2757-5560-FC52-5C35-0122F1CD9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0BF2E2-5F0B-DB9C-7FC5-13CBB7619475}"/>
              </a:ext>
            </a:extLst>
          </p:cNvPr>
          <p:cNvSpPr txBox="1"/>
          <p:nvPr/>
        </p:nvSpPr>
        <p:spPr>
          <a:xfrm>
            <a:off x="237360" y="1287836"/>
            <a:ext cx="880168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Transformer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의 다양한 구성 요소의 중요성 평가 위해 베이스 모델을 다양한 방식으로 변경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63C03-E2AD-201C-D4CB-760B6857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02" y="2084858"/>
            <a:ext cx="4845996" cy="29786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11B3BE-FE1D-BE75-9B97-F365FCA41F9D}"/>
              </a:ext>
            </a:extLst>
          </p:cNvPr>
          <p:cNvSpPr/>
          <p:nvPr/>
        </p:nvSpPr>
        <p:spPr>
          <a:xfrm>
            <a:off x="5975351" y="2426024"/>
            <a:ext cx="406400" cy="25966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823BE5D-6A2C-B044-EF6A-0E6FC476F6E3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5. Results</a:t>
            </a:r>
            <a:br>
              <a:rPr lang="en-US" altLang="ko-KR" sz="2800" b="1" dirty="0"/>
            </a:br>
            <a:r>
              <a:rPr lang="en-US" altLang="ko-KR" sz="2000" b="1" dirty="0"/>
              <a:t>     2. Model Variations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634823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B61D2-04BA-C38C-7483-6E3B6961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955B63-475E-49C9-CDDD-6C32DCEB6D98}"/>
              </a:ext>
            </a:extLst>
          </p:cNvPr>
          <p:cNvSpPr txBox="1"/>
          <p:nvPr/>
        </p:nvSpPr>
        <p:spPr>
          <a:xfrm>
            <a:off x="237360" y="1244702"/>
            <a:ext cx="8801686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Transformer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가 다른 작업에서도 일반화될 수 있는지 평가하기 위해 영어 구문 분석 실험 수행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Transformer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는 적은 튜닝에도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좋은 성능 달성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E3678-979C-5D34-8CCA-1E8EE5ED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29" y="2571750"/>
            <a:ext cx="5703343" cy="24300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C9DE9D-B4A6-A22A-D1D4-263226EF4FC8}"/>
              </a:ext>
            </a:extLst>
          </p:cNvPr>
          <p:cNvSpPr/>
          <p:nvPr/>
        </p:nvSpPr>
        <p:spPr>
          <a:xfrm>
            <a:off x="2322512" y="3133725"/>
            <a:ext cx="4383087" cy="7363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744951-7AE1-3F1F-BC96-1D934D9C8ED9}"/>
              </a:ext>
            </a:extLst>
          </p:cNvPr>
          <p:cNvSpPr/>
          <p:nvPr/>
        </p:nvSpPr>
        <p:spPr>
          <a:xfrm>
            <a:off x="2322512" y="3870060"/>
            <a:ext cx="4383087" cy="7363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1B82036-5930-3D2E-4E08-EC883150A962}"/>
                  </a:ext>
                </a:extLst>
              </p14:cNvPr>
              <p14:cNvContentPartPr/>
              <p14:nvPr/>
            </p14:nvContentPartPr>
            <p14:xfrm>
              <a:off x="6191044" y="3802853"/>
              <a:ext cx="347760" cy="144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1B82036-5930-3D2E-4E08-EC883150A9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044" y="3694853"/>
                <a:ext cx="455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2B286AC-E943-F501-93D9-54FEDEA23029}"/>
                  </a:ext>
                </a:extLst>
              </p14:cNvPr>
              <p14:cNvContentPartPr/>
              <p14:nvPr/>
            </p14:nvContentPartPr>
            <p14:xfrm>
              <a:off x="6214804" y="4538693"/>
              <a:ext cx="299160" cy="5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2B286AC-E943-F501-93D9-54FEDEA230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1164" y="4430693"/>
                <a:ext cx="406800" cy="221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305DCD6-D154-0780-2C43-971D85B8F4ED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5. Results</a:t>
            </a:r>
          </a:p>
          <a:p>
            <a:r>
              <a:rPr lang="en-US" altLang="ko-KR" sz="2000" b="1" dirty="0"/>
              <a:t>     3. English Constituency Parsing</a:t>
            </a:r>
          </a:p>
        </p:txBody>
      </p:sp>
    </p:spTree>
    <p:extLst>
      <p:ext uri="{BB962C8B-B14F-4D97-AF65-F5344CB8AC3E}">
        <p14:creationId xmlns:p14="http://schemas.microsoft.com/office/powerpoint/2010/main" val="3419328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6DC4-4D33-F051-34CD-E28DAC30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5BC12-30C9-7358-98B3-9A46DB51694E}"/>
              </a:ext>
            </a:extLst>
          </p:cNvPr>
          <p:cNvSpPr txBox="1"/>
          <p:nvPr/>
        </p:nvSpPr>
        <p:spPr>
          <a:xfrm>
            <a:off x="237628" y="970263"/>
            <a:ext cx="685373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[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Transformer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]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Attention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Pretendard Medium" panose="02000603000000020004" pitchFamily="50" charset="-127"/>
                <a:sym typeface="Arial"/>
              </a:rPr>
              <a:t>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기반의 첫 번째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sequence transduction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모델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기존의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encoder-decoder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모델에서 널리 사용되던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RNN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계층을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multi-head self-attention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으로 대체한 모델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[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성능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]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번역 작업에서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RNN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이나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CNN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기반 모델보다 빠르게 학습 가능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WMT 2014 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대회에서 최고 성능 달성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[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향후 계획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] 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err="1">
                <a:latin typeface="+mj-ea"/>
                <a:ea typeface="+mj-ea"/>
                <a:cs typeface="Pretendard Medium" panose="02000603000000020004" pitchFamily="50" charset="-127"/>
              </a:rPr>
              <a:t>텍스트뿐만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아니라 이미지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,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오디오와 같은 다양한 입출력 데이터에 </a:t>
            </a:r>
            <a:r>
              <a:rPr lang="en-US" altLang="ko-KR" sz="1600" dirty="0">
                <a:latin typeface="+mj-ea"/>
                <a:ea typeface="+mj-ea"/>
                <a:cs typeface="Pretendard Medium" panose="02000603000000020004" pitchFamily="50" charset="-127"/>
              </a:rPr>
              <a:t>transformer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를 사용하는 연구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생성 과정을 더욱 </a:t>
            </a:r>
            <a:r>
              <a:rPr lang="ko-KR" altLang="en-US" sz="1600" dirty="0" err="1">
                <a:latin typeface="+mj-ea"/>
                <a:ea typeface="+mj-ea"/>
                <a:cs typeface="Pretendard Medium" panose="02000603000000020004" pitchFamily="50" charset="-127"/>
              </a:rPr>
              <a:t>병렬화하는</a:t>
            </a:r>
            <a:r>
              <a:rPr lang="ko-KR" altLang="en-US" sz="1600" dirty="0">
                <a:latin typeface="+mj-ea"/>
                <a:ea typeface="+mj-ea"/>
                <a:cs typeface="Pretendard Medium" panose="02000603000000020004" pitchFamily="50" charset="-127"/>
              </a:rPr>
              <a:t> 방법 연구</a:t>
            </a:r>
            <a:endParaRPr lang="en-US" altLang="ko-KR" sz="1600" dirty="0">
              <a:latin typeface="+mj-ea"/>
              <a:ea typeface="+mj-ea"/>
              <a:cs typeface="Pretendard Medium" panose="0200060300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44254D-CE30-9A12-1EE8-79C9C939FD4B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6. Conclusion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4996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/>
        </p:nvSpPr>
        <p:spPr>
          <a:xfrm>
            <a:off x="374363" y="1029628"/>
            <a:ext cx="8024700" cy="299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RNN의</a:t>
            </a:r>
            <a:r>
              <a:rPr lang="en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</a:t>
            </a:r>
            <a:r>
              <a:rPr lang="en" sz="20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문제점</a:t>
            </a:r>
            <a:r>
              <a:rPr lang="en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1</a:t>
            </a:r>
            <a:endParaRPr sz="2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  <a:p>
            <a:pPr marL="457200" lvl="0" indent="-3175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장기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의존성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문제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: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초기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시퀀스에서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시점이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지남에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따라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초기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시퀀스의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정보량을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잃어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영향이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미미함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e.g.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“</a:t>
            </a:r>
            <a:r>
              <a:rPr lang="en" sz="1600" dirty="0" err="1">
                <a:solidFill>
                  <a:schemeClr val="dk1"/>
                </a:solidFill>
                <a:highlight>
                  <a:schemeClr val="accent6"/>
                </a:highlight>
                <a:latin typeface="+mj-ea"/>
                <a:ea typeface="+mj-ea"/>
                <a:cs typeface="Google Sans Text"/>
                <a:sym typeface="Google Sans Text"/>
              </a:rPr>
              <a:t>서울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에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여행을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와서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경복궁도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가고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,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중앙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박물관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구경도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했다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.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친구에게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전화가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와서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무슨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도시를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여행중인지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물었다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.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내가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여행중인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도시는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___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” -&gt;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언어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모델링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초반에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나온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단어가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필요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-&gt; LSTM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등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추가적인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기법을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통해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RNN을</a:t>
            </a: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개선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</p:txBody>
      </p:sp>
      <p:pic>
        <p:nvPicPr>
          <p:cNvPr id="159" name="Google Shape;1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750" y="897569"/>
            <a:ext cx="2817599" cy="974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5"/>
          <p:cNvSpPr txBox="1"/>
          <p:nvPr/>
        </p:nvSpPr>
        <p:spPr>
          <a:xfrm>
            <a:off x="5772750" y="1882594"/>
            <a:ext cx="3534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1. RNN </a:t>
            </a:r>
            <a:endParaRPr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1" name="Google Shape;161;p35"/>
          <p:cNvSpPr txBox="1"/>
          <p:nvPr/>
        </p:nvSpPr>
        <p:spPr>
          <a:xfrm>
            <a:off x="6139925" y="1673969"/>
            <a:ext cx="156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    am   a  student</a:t>
            </a:r>
            <a:endParaRPr sz="800"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3" name="Google Shape;163;p35"/>
          <p:cNvSpPr/>
          <p:nvPr/>
        </p:nvSpPr>
        <p:spPr>
          <a:xfrm>
            <a:off x="5772750" y="3237281"/>
            <a:ext cx="2817600" cy="598200"/>
          </a:xfrm>
          <a:prstGeom prst="roundRect">
            <a:avLst>
              <a:gd name="adj" fmla="val 8170"/>
            </a:avLst>
          </a:prstGeom>
          <a:solidFill>
            <a:srgbClr val="FFE7A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64" name="Google Shape;164;p35" title="[0,0,0,&quot;http://www.texrendr.com/?eqn=h_t%20%3D%20f_W(h_%7Bt-1%7D%2C%20x_t)#0&quot;]"/>
          <p:cNvPicPr preferRelativeResize="0"/>
          <p:nvPr/>
        </p:nvPicPr>
        <p:blipFill rotWithShape="1">
          <a:blip r:embed="rId4">
            <a:alphaModFix/>
          </a:blip>
          <a:srcRect l="40709" b="-10"/>
          <a:stretch/>
        </p:blipFill>
        <p:spPr>
          <a:xfrm>
            <a:off x="6218542" y="3385181"/>
            <a:ext cx="1926024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/>
          <p:nvPr/>
        </p:nvSpPr>
        <p:spPr>
          <a:xfrm>
            <a:off x="5772750" y="3835481"/>
            <a:ext cx="3534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2. RNN function equation</a:t>
            </a:r>
            <a:endParaRPr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4F2A4FE-1129-19DD-390F-02C5455749DA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1. Background</a:t>
            </a:r>
            <a:endParaRPr lang="ko-KR" altLang="en-US" sz="2800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4A3C-5383-5F91-6D80-3B5EAA96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7E105-32E4-3851-6B7D-47AD3683BD64}"/>
              </a:ext>
            </a:extLst>
          </p:cNvPr>
          <p:cNvSpPr txBox="1"/>
          <p:nvPr/>
        </p:nvSpPr>
        <p:spPr>
          <a:xfrm flipH="1">
            <a:off x="3388271" y="1971586"/>
            <a:ext cx="236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ea"/>
                <a:ea typeface="+mj-ea"/>
                <a:cs typeface="Pretendard ExtraBold" panose="02000903000000020004" pitchFamily="50" charset="-127"/>
              </a:rPr>
              <a:t>Q&amp;A</a:t>
            </a:r>
            <a:endParaRPr lang="ko-KR" altLang="en-US" sz="7200" b="1" dirty="0">
              <a:latin typeface="+mj-ea"/>
              <a:ea typeface="+mj-ea"/>
              <a:cs typeface="Pretendard ExtraBold" panose="020009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707E37-BF5D-2F32-31A9-36CE94486DC1}"/>
              </a:ext>
            </a:extLst>
          </p:cNvPr>
          <p:cNvGrpSpPr/>
          <p:nvPr/>
        </p:nvGrpSpPr>
        <p:grpSpPr>
          <a:xfrm>
            <a:off x="246982" y="4649806"/>
            <a:ext cx="2434969" cy="321278"/>
            <a:chOff x="626950" y="434644"/>
            <a:chExt cx="3103568" cy="409495"/>
          </a:xfrm>
        </p:grpSpPr>
        <p:pic>
          <p:nvPicPr>
            <p:cNvPr id="4" name="Google Shape;173;p37">
              <a:extLst>
                <a:ext uri="{FF2B5EF4-FFF2-40B4-BE49-F238E27FC236}">
                  <a16:creationId xmlns:a16="http://schemas.microsoft.com/office/drawing/2014/main" id="{DC402061-A811-ABD6-D5E6-F2157DE2DA8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6950" y="434644"/>
              <a:ext cx="2755487" cy="35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77;p37">
              <a:extLst>
                <a:ext uri="{FF2B5EF4-FFF2-40B4-BE49-F238E27FC236}">
                  <a16:creationId xmlns:a16="http://schemas.microsoft.com/office/drawing/2014/main" id="{55E04A63-D442-2A65-D832-DABB393EFAD1}"/>
                </a:ext>
              </a:extLst>
            </p:cNvPr>
            <p:cNvSpPr txBox="1"/>
            <p:nvPr/>
          </p:nvSpPr>
          <p:spPr>
            <a:xfrm>
              <a:off x="1320318" y="638188"/>
              <a:ext cx="2410200" cy="20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34A853"/>
                  </a:solidFill>
                  <a:latin typeface="+mj-ea"/>
                  <a:ea typeface="+mj-ea"/>
                  <a:cs typeface="Google Sans Medium"/>
                  <a:sym typeface="Google Sans Medium"/>
                </a:rPr>
                <a:t>INU</a:t>
              </a:r>
              <a:endParaRPr sz="1150" b="1" dirty="0">
                <a:solidFill>
                  <a:srgbClr val="34A853"/>
                </a:solidFill>
                <a:latin typeface="+mj-ea"/>
                <a:ea typeface="+mj-ea"/>
                <a:cs typeface="Google Sans Medium"/>
                <a:sym typeface="Google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792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/>
        </p:nvSpPr>
        <p:spPr>
          <a:xfrm>
            <a:off x="559491" y="1456264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35"/>
          <p:cNvSpPr txBox="1"/>
          <p:nvPr/>
        </p:nvSpPr>
        <p:spPr>
          <a:xfrm>
            <a:off x="1706583" y="1456258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35"/>
          <p:cNvSpPr txBox="1"/>
          <p:nvPr/>
        </p:nvSpPr>
        <p:spPr>
          <a:xfrm>
            <a:off x="2853679" y="1456258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35"/>
          <p:cNvSpPr txBox="1"/>
          <p:nvPr/>
        </p:nvSpPr>
        <p:spPr>
          <a:xfrm>
            <a:off x="4000776" y="1456258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35"/>
          <p:cNvSpPr txBox="1"/>
          <p:nvPr/>
        </p:nvSpPr>
        <p:spPr>
          <a:xfrm>
            <a:off x="6674115" y="10471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sz="20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35"/>
          <p:cNvSpPr txBox="1"/>
          <p:nvPr/>
        </p:nvSpPr>
        <p:spPr>
          <a:xfrm>
            <a:off x="6674115" y="22684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9" name="Google Shape;139;p35"/>
          <p:cNvSpPr txBox="1"/>
          <p:nvPr/>
        </p:nvSpPr>
        <p:spPr>
          <a:xfrm>
            <a:off x="6674115" y="34897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35"/>
          <p:cNvSpPr/>
          <p:nvPr/>
        </p:nvSpPr>
        <p:spPr>
          <a:xfrm>
            <a:off x="480125" y="589776"/>
            <a:ext cx="823800" cy="82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1" name="Google Shape;141;p35"/>
          <p:cNvSpPr/>
          <p:nvPr/>
        </p:nvSpPr>
        <p:spPr>
          <a:xfrm>
            <a:off x="1642471" y="589776"/>
            <a:ext cx="823800" cy="823800"/>
          </a:xfrm>
          <a:prstGeom prst="ellipse">
            <a:avLst/>
          </a:prstGeom>
          <a:solidFill>
            <a:srgbClr val="EA43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2" name="Google Shape;142;p35"/>
          <p:cNvSpPr/>
          <p:nvPr/>
        </p:nvSpPr>
        <p:spPr>
          <a:xfrm>
            <a:off x="2789568" y="589776"/>
            <a:ext cx="823800" cy="823800"/>
          </a:xfrm>
          <a:prstGeom prst="ellipse">
            <a:avLst/>
          </a:prstGeom>
          <a:solidFill>
            <a:srgbClr val="FBBD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3" name="Google Shape;143;p35"/>
          <p:cNvSpPr/>
          <p:nvPr/>
        </p:nvSpPr>
        <p:spPr>
          <a:xfrm>
            <a:off x="3936665" y="589776"/>
            <a:ext cx="823800" cy="82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4" name="Google Shape;144;p35"/>
          <p:cNvSpPr txBox="1"/>
          <p:nvPr/>
        </p:nvSpPr>
        <p:spPr>
          <a:xfrm>
            <a:off x="559491" y="2743170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Halftone Blue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35"/>
          <p:cNvSpPr txBox="1"/>
          <p:nvPr/>
        </p:nvSpPr>
        <p:spPr>
          <a:xfrm>
            <a:off x="1706583" y="2743165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35"/>
          <p:cNvSpPr txBox="1"/>
          <p:nvPr/>
        </p:nvSpPr>
        <p:spPr>
          <a:xfrm>
            <a:off x="2853679" y="2743165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Halftone Yellow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35"/>
          <p:cNvSpPr txBox="1"/>
          <p:nvPr/>
        </p:nvSpPr>
        <p:spPr>
          <a:xfrm>
            <a:off x="4000776" y="2743165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35"/>
          <p:cNvSpPr/>
          <p:nvPr/>
        </p:nvSpPr>
        <p:spPr>
          <a:xfrm>
            <a:off x="480125" y="1876683"/>
            <a:ext cx="823800" cy="82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9" name="Google Shape;149;p35"/>
          <p:cNvSpPr/>
          <p:nvPr/>
        </p:nvSpPr>
        <p:spPr>
          <a:xfrm>
            <a:off x="1642471" y="1876683"/>
            <a:ext cx="823800" cy="82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0" name="Google Shape;150;p35"/>
          <p:cNvSpPr/>
          <p:nvPr/>
        </p:nvSpPr>
        <p:spPr>
          <a:xfrm>
            <a:off x="2789568" y="1876683"/>
            <a:ext cx="823800" cy="82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1" name="Google Shape;151;p35"/>
          <p:cNvSpPr/>
          <p:nvPr/>
        </p:nvSpPr>
        <p:spPr>
          <a:xfrm>
            <a:off x="3936665" y="1876683"/>
            <a:ext cx="823800" cy="82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559491" y="4030076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#c3ecf6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1706583" y="4030071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35"/>
          <p:cNvSpPr txBox="1"/>
          <p:nvPr/>
        </p:nvSpPr>
        <p:spPr>
          <a:xfrm>
            <a:off x="2853679" y="4030071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4000776" y="4030071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35"/>
          <p:cNvSpPr/>
          <p:nvPr/>
        </p:nvSpPr>
        <p:spPr>
          <a:xfrm>
            <a:off x="480125" y="3163588"/>
            <a:ext cx="823800" cy="82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7" name="Google Shape;157;p35"/>
          <p:cNvSpPr/>
          <p:nvPr/>
        </p:nvSpPr>
        <p:spPr>
          <a:xfrm>
            <a:off x="1642471" y="3163588"/>
            <a:ext cx="823800" cy="82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8" name="Google Shape;158;p35"/>
          <p:cNvSpPr/>
          <p:nvPr/>
        </p:nvSpPr>
        <p:spPr>
          <a:xfrm>
            <a:off x="2789568" y="3163588"/>
            <a:ext cx="823800" cy="82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9" name="Google Shape;159;p35"/>
          <p:cNvSpPr/>
          <p:nvPr/>
        </p:nvSpPr>
        <p:spPr>
          <a:xfrm>
            <a:off x="3936671" y="3163588"/>
            <a:ext cx="823800" cy="82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5147876" y="2743165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Off White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35"/>
          <p:cNvSpPr/>
          <p:nvPr/>
        </p:nvSpPr>
        <p:spPr>
          <a:xfrm>
            <a:off x="5083765" y="1876683"/>
            <a:ext cx="823800" cy="8238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2" name="Google Shape;162;p35"/>
          <p:cNvSpPr txBox="1"/>
          <p:nvPr/>
        </p:nvSpPr>
        <p:spPr>
          <a:xfrm>
            <a:off x="5147876" y="4030071"/>
            <a:ext cx="8238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7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35"/>
          <p:cNvSpPr/>
          <p:nvPr/>
        </p:nvSpPr>
        <p:spPr>
          <a:xfrm>
            <a:off x="5083771" y="3163588"/>
            <a:ext cx="823800" cy="82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5;p36">
            <a:extLst>
              <a:ext uri="{FF2B5EF4-FFF2-40B4-BE49-F238E27FC236}">
                <a16:creationId xmlns:a16="http://schemas.microsoft.com/office/drawing/2014/main" id="{C15A01CA-C25A-61BD-FB09-B6F6BECD40E0}"/>
              </a:ext>
            </a:extLst>
          </p:cNvPr>
          <p:cNvSpPr txBox="1"/>
          <p:nvPr/>
        </p:nvSpPr>
        <p:spPr>
          <a:xfrm>
            <a:off x="374363" y="1029628"/>
            <a:ext cx="8024700" cy="22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RNN의</a:t>
            </a:r>
            <a:r>
              <a:rPr lang="en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</a:t>
            </a:r>
            <a:r>
              <a:rPr lang="en" sz="2000" dirty="0" err="1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문제점</a:t>
            </a:r>
            <a:r>
              <a:rPr lang="en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2</a:t>
            </a:r>
            <a:endParaRPr sz="2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  <a:p>
            <a:pPr marL="457200" lvl="0" indent="-3175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 Text"/>
              <a:buChar char="●"/>
            </a:pP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병렬 처리의 어려움: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시퀀스 모델은 재귀적이며 순차적이기 때문에 앞선 값을구하기 전까지 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출력을 알 수 없음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=&gt; 병렬화의 어려움 발생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=&gt; 학습 속도가 느림</a:t>
            </a:r>
            <a:b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</a:br>
            <a:r>
              <a:rPr lang="en" sz="1600" dirty="0">
                <a:solidFill>
                  <a:schemeClr val="dk1"/>
                </a:solidFill>
                <a:latin typeface="+mj-ea"/>
                <a:ea typeface="+mj-ea"/>
                <a:cs typeface="Google Sans Text"/>
                <a:sym typeface="Google Sans Text"/>
              </a:rPr>
              <a:t>=&gt; 긴 문장을 학습하기 어려움</a:t>
            </a:r>
            <a:endParaRPr sz="1600" dirty="0">
              <a:solidFill>
                <a:schemeClr val="dk1"/>
              </a:solidFill>
              <a:latin typeface="+mj-ea"/>
              <a:ea typeface="+mj-ea"/>
              <a:cs typeface="Google Sans Text"/>
              <a:sym typeface="Google Sans Text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5772750" y="2294047"/>
            <a:ext cx="2817600" cy="598200"/>
          </a:xfrm>
          <a:prstGeom prst="roundRect">
            <a:avLst>
              <a:gd name="adj" fmla="val 8170"/>
            </a:avLst>
          </a:prstGeom>
          <a:solidFill>
            <a:srgbClr val="FFE7A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77" name="Google Shape;177;p36" title="[0,0,0,&quot;http://www.texrendr.com/?eqn=h_t%20%3D%20f_W(h_%7Bt-1%7D%2C%20x_t)#0&quot;]"/>
          <p:cNvPicPr preferRelativeResize="0"/>
          <p:nvPr/>
        </p:nvPicPr>
        <p:blipFill rotWithShape="1">
          <a:blip r:embed="rId3">
            <a:alphaModFix/>
          </a:blip>
          <a:srcRect l="40709" b="-10"/>
          <a:stretch/>
        </p:blipFill>
        <p:spPr>
          <a:xfrm>
            <a:off x="6218542" y="2441947"/>
            <a:ext cx="1926024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/>
        </p:nvSpPr>
        <p:spPr>
          <a:xfrm>
            <a:off x="5772750" y="2892247"/>
            <a:ext cx="3534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1. RNN function equation</a:t>
            </a:r>
            <a:endParaRPr dirty="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F0102BC-7367-1932-B844-7FDA51C6DDAD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1. Background</a:t>
            </a:r>
            <a:endParaRPr lang="ko-KR" alt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53CAA-D209-6D95-3445-23A4481C7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ABE62F-981F-4BB5-0F56-C94930D00EF4}"/>
              </a:ext>
            </a:extLst>
          </p:cNvPr>
          <p:cNvSpPr txBox="1">
            <a:spLocks/>
          </p:cNvSpPr>
          <p:nvPr/>
        </p:nvSpPr>
        <p:spPr>
          <a:xfrm>
            <a:off x="-215086" y="-584342"/>
            <a:ext cx="8848327" cy="1790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3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8B7E2-E3A6-AD3A-E146-7B2F6F02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D28E5-04C9-4CC0-98F4-7088F5F213A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064D9-8F89-23E6-086C-1352B533151B}"/>
              </a:ext>
            </a:extLst>
          </p:cNvPr>
          <p:cNvSpPr txBox="1"/>
          <p:nvPr/>
        </p:nvSpPr>
        <p:spPr>
          <a:xfrm>
            <a:off x="1607787" y="1648452"/>
            <a:ext cx="5928426" cy="1846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50" b="1" dirty="0">
                <a:latin typeface="Calibri"/>
                <a:cs typeface="Calibri"/>
              </a:rPr>
              <a:t>2. Model Architecture</a:t>
            </a:r>
          </a:p>
          <a:p>
            <a:pPr algn="ctr">
              <a:lnSpc>
                <a:spcPct val="150000"/>
              </a:lnSpc>
            </a:pPr>
            <a:r>
              <a:rPr lang="en-US" altLang="ko-KR" sz="4050" b="1" dirty="0">
                <a:latin typeface="Calibri"/>
                <a:cs typeface="Calibri"/>
              </a:rPr>
              <a:t>:Transformer</a:t>
            </a:r>
            <a:endParaRPr lang="en-US" altLang="ko-KR" sz="4050" b="1" dirty="0"/>
          </a:p>
        </p:txBody>
      </p:sp>
    </p:spTree>
    <p:extLst>
      <p:ext uri="{BB962C8B-B14F-4D97-AF65-F5344CB8AC3E}">
        <p14:creationId xmlns:p14="http://schemas.microsoft.com/office/powerpoint/2010/main" val="242800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BB80-CA0F-1D6F-0A6A-D2959BB5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52D292-0DD7-BBA4-7A08-CC1998C8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1350000" cy="1350000"/>
          </a:xfrm>
        </p:spPr>
        <p:txBody>
          <a:bodyPr/>
          <a:lstStyle/>
          <a:p>
            <a:fld id="{A42D28E5-04C9-4CC0-98F4-7088F5F213A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0D642B-B0AB-39FA-4846-EC505568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0" y="720074"/>
            <a:ext cx="2878328" cy="4125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32C2F2-A0A5-D97B-9101-D5BFF06B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01" y="720074"/>
            <a:ext cx="2878328" cy="412549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B77B124-9D5F-45BE-BE11-8BF13DB002F2}"/>
              </a:ext>
            </a:extLst>
          </p:cNvPr>
          <p:cNvSpPr/>
          <p:nvPr/>
        </p:nvSpPr>
        <p:spPr>
          <a:xfrm>
            <a:off x="3989226" y="2696294"/>
            <a:ext cx="834606" cy="34613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9B22C081-2257-7FA3-04C2-17559B96AB1E}"/>
              </a:ext>
            </a:extLst>
          </p:cNvPr>
          <p:cNvSpPr/>
          <p:nvPr/>
        </p:nvSpPr>
        <p:spPr>
          <a:xfrm>
            <a:off x="5868119" y="2141507"/>
            <a:ext cx="291142" cy="2380337"/>
          </a:xfrm>
          <a:prstGeom prst="bentArrow">
            <a:avLst>
              <a:gd name="adj1" fmla="val 25000"/>
              <a:gd name="adj2" fmla="val 27361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E9088103-8672-E543-8DA0-E07BB07A2C6A}"/>
              </a:ext>
            </a:extLst>
          </p:cNvPr>
          <p:cNvSpPr/>
          <p:nvPr/>
        </p:nvSpPr>
        <p:spPr>
          <a:xfrm>
            <a:off x="6791977" y="2704381"/>
            <a:ext cx="143660" cy="1817462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6B4C9130-5BD6-C874-9F4B-023679C01F01}"/>
              </a:ext>
            </a:extLst>
          </p:cNvPr>
          <p:cNvSpPr/>
          <p:nvPr/>
        </p:nvSpPr>
        <p:spPr>
          <a:xfrm flipV="1">
            <a:off x="6331038" y="2193266"/>
            <a:ext cx="291142" cy="676095"/>
          </a:xfrm>
          <a:prstGeom prst="ben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B95BBCE-883E-43AD-48C8-E55ECE6C9E68}"/>
              </a:ext>
            </a:extLst>
          </p:cNvPr>
          <p:cNvSpPr/>
          <p:nvPr/>
        </p:nvSpPr>
        <p:spPr>
          <a:xfrm>
            <a:off x="6781905" y="1002821"/>
            <a:ext cx="153733" cy="163014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9571E-6A1E-EC8E-4E13-95965BFAD04C}"/>
              </a:ext>
            </a:extLst>
          </p:cNvPr>
          <p:cNvSpPr txBox="1"/>
          <p:nvPr/>
        </p:nvSpPr>
        <p:spPr>
          <a:xfrm>
            <a:off x="4126115" y="2505824"/>
            <a:ext cx="45236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flow</a:t>
            </a:r>
            <a:endParaRPr lang="ko-KR" altLang="en-US" sz="1050" b="1" dirty="0"/>
          </a:p>
        </p:txBody>
      </p:sp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52B873F1-E786-26C2-FDB1-2EEEC99FCDDB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D28E5-04C9-4CC0-98F4-7088F5F213A6}" type="slidenum">
              <a:rPr lang="ko-KR" altLang="en-US" sz="900"/>
              <a:pPr/>
              <a:t>9</a:t>
            </a:fld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01D51-AAA5-F85A-707B-9CB655A5633D}"/>
              </a:ext>
            </a:extLst>
          </p:cNvPr>
          <p:cNvSpPr txBox="1"/>
          <p:nvPr/>
        </p:nvSpPr>
        <p:spPr>
          <a:xfrm>
            <a:off x="5530098" y="4830718"/>
            <a:ext cx="723275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Encoder</a:t>
            </a:r>
            <a:endParaRPr lang="ko-KR" altLang="en-US" sz="10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B113E-BFEE-68BB-A3BC-C018223BCBF7}"/>
              </a:ext>
            </a:extLst>
          </p:cNvPr>
          <p:cNvSpPr txBox="1"/>
          <p:nvPr/>
        </p:nvSpPr>
        <p:spPr>
          <a:xfrm>
            <a:off x="6476608" y="4837829"/>
            <a:ext cx="724878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Decoder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FB97A76-17CC-E708-0B2C-63271524E215}"/>
              </a:ext>
            </a:extLst>
          </p:cNvPr>
          <p:cNvSpPr txBox="1">
            <a:spLocks/>
          </p:cNvSpPr>
          <p:nvPr/>
        </p:nvSpPr>
        <p:spPr>
          <a:xfrm>
            <a:off x="237360" y="195048"/>
            <a:ext cx="6077700" cy="7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2. Model Architecture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994136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2719</Words>
  <Application>Microsoft Macintosh PowerPoint</Application>
  <PresentationFormat>화면 슬라이드 쇼(16:9)</PresentationFormat>
  <Paragraphs>475</Paragraphs>
  <Slides>61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Arial</vt:lpstr>
      <vt:lpstr>Calibri</vt:lpstr>
      <vt:lpstr>Roboto Mono Light</vt:lpstr>
      <vt:lpstr>Google Sans Medium</vt:lpstr>
      <vt:lpstr>Google Sans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이도형/정보통신공학과</cp:lastModifiedBy>
  <cp:revision>21</cp:revision>
  <dcterms:modified xsi:type="dcterms:W3CDTF">2025-04-02T07:58:21Z</dcterms:modified>
</cp:coreProperties>
</file>